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320" r:id="rId2"/>
    <p:sldId id="615" r:id="rId3"/>
    <p:sldId id="744" r:id="rId4"/>
    <p:sldId id="745" r:id="rId5"/>
    <p:sldId id="746" r:id="rId6"/>
    <p:sldId id="774" r:id="rId7"/>
    <p:sldId id="747" r:id="rId8"/>
    <p:sldId id="748" r:id="rId9"/>
    <p:sldId id="749" r:id="rId10"/>
    <p:sldId id="751" r:id="rId11"/>
    <p:sldId id="750" r:id="rId12"/>
    <p:sldId id="752" r:id="rId13"/>
    <p:sldId id="755" r:id="rId14"/>
    <p:sldId id="276" r:id="rId15"/>
    <p:sldId id="277" r:id="rId16"/>
    <p:sldId id="361" r:id="rId17"/>
    <p:sldId id="368" r:id="rId18"/>
    <p:sldId id="776" r:id="rId19"/>
    <p:sldId id="756" r:id="rId20"/>
    <p:sldId id="758" r:id="rId21"/>
    <p:sldId id="757" r:id="rId22"/>
    <p:sldId id="759" r:id="rId23"/>
    <p:sldId id="775" r:id="rId24"/>
    <p:sldId id="370" r:id="rId25"/>
    <p:sldId id="373" r:id="rId26"/>
    <p:sldId id="760" r:id="rId27"/>
    <p:sldId id="369" r:id="rId28"/>
    <p:sldId id="371" r:id="rId29"/>
    <p:sldId id="761" r:id="rId30"/>
    <p:sldId id="777" r:id="rId31"/>
    <p:sldId id="762" r:id="rId32"/>
    <p:sldId id="374" r:id="rId33"/>
    <p:sldId id="372" r:id="rId34"/>
    <p:sldId id="258" r:id="rId35"/>
    <p:sldId id="764" r:id="rId36"/>
    <p:sldId id="768" r:id="rId37"/>
    <p:sldId id="765" r:id="rId38"/>
    <p:sldId id="773" r:id="rId39"/>
    <p:sldId id="766" r:id="rId40"/>
    <p:sldId id="770" r:id="rId41"/>
    <p:sldId id="771" r:id="rId42"/>
    <p:sldId id="363" r:id="rId43"/>
    <p:sldId id="396" r:id="rId44"/>
    <p:sldId id="397" r:id="rId45"/>
    <p:sldId id="763" r:id="rId46"/>
    <p:sldId id="767" r:id="rId47"/>
    <p:sldId id="366" r:id="rId48"/>
    <p:sldId id="398" r:id="rId49"/>
    <p:sldId id="399" r:id="rId50"/>
    <p:sldId id="400" r:id="rId51"/>
    <p:sldId id="401" r:id="rId52"/>
    <p:sldId id="402" r:id="rId53"/>
    <p:sldId id="403" r:id="rId54"/>
    <p:sldId id="404" r:id="rId55"/>
    <p:sldId id="405" r:id="rId56"/>
    <p:sldId id="406" r:id="rId57"/>
    <p:sldId id="409" r:id="rId58"/>
    <p:sldId id="410" r:id="rId59"/>
    <p:sldId id="411" r:id="rId60"/>
    <p:sldId id="412" r:id="rId61"/>
  </p:sldIdLst>
  <p:sldSz cx="9144000" cy="6858000" type="screen4x3"/>
  <p:notesSz cx="6858000" cy="9144000"/>
  <p:custDataLst>
    <p:tags r:id="rId63"/>
  </p:custDataLst>
  <p:defaultTextStyle>
    <a:defPPr>
      <a:defRPr lang="zh-CN"/>
    </a:defPPr>
    <a:lvl1pPr marL="0" lvl="0"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0000FF"/>
    <a:srgbClr val="FF3300"/>
    <a:srgbClr val="000000"/>
    <a:srgbClr val="00FF99"/>
    <a:srgbClr val="0303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75"/>
    <p:restoredTop sz="96065" autoAdjust="0"/>
  </p:normalViewPr>
  <p:slideViewPr>
    <p:cSldViewPr showGuides="1">
      <p:cViewPr varScale="1">
        <p:scale>
          <a:sx n="105" d="100"/>
          <a:sy n="105" d="100"/>
        </p:scale>
        <p:origin x="1320" y="72"/>
      </p:cViewPr>
      <p:guideLst>
        <p:guide orient="horz" pos="2183"/>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12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nSpc>
                <a:spcPct val="100000"/>
              </a:lnSpc>
              <a:spcBef>
                <a:spcPct val="0"/>
              </a:spcBef>
              <a:buClrTx/>
              <a:buSzTx/>
              <a:buFontTx/>
              <a:buNone/>
              <a:defRPr sz="120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2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lnSpc>
                <a:spcPct val="100000"/>
              </a:lnSpc>
              <a:spcBef>
                <a:spcPct val="0"/>
              </a:spcBef>
              <a:buClrTx/>
              <a:buSzTx/>
              <a:buFontTx/>
              <a:buNone/>
              <a:defRPr sz="1200">
                <a:ea typeface="宋体" panose="02010600030101010101"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316"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32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32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nSpc>
                <a:spcPct val="100000"/>
              </a:lnSpc>
              <a:spcBef>
                <a:spcPct val="0"/>
              </a:spcBef>
              <a:buClrTx/>
              <a:buSzTx/>
              <a:buFontTx/>
              <a:buNone/>
              <a:defRPr sz="120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2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a:lnSpc>
                <a:spcPct val="100000"/>
              </a:lnSpc>
              <a:spcBef>
                <a:spcPct val="0"/>
              </a:spcBef>
              <a:buClrTx/>
            </a:pPr>
            <a:fld id="{9A0DB2DC-4C9A-4742-B13C-FB6460FD3503}" type="slidenum">
              <a:rPr lang="en-US" altLang="zh-CN" sz="1200" dirty="0"/>
              <a:t>‹#›</a:t>
            </a:fld>
            <a:endParaRPr lang="en-US" altLang="zh-CN"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a:lnSpc>
                <a:spcPct val="100000"/>
              </a:lnSpc>
              <a:spcBef>
                <a:spcPct val="0"/>
              </a:spcBef>
              <a:buClrTx/>
            </a:pPr>
            <a:fld id="{9A0DB2DC-4C9A-4742-B13C-FB6460FD3503}" type="slidenum">
              <a:rPr lang="en-US" altLang="zh-CN" sz="1200" dirty="0"/>
              <a:t>1</a:t>
            </a:fld>
            <a:endParaRPr lang="en-US" altLang="zh-CN" sz="1200" dirty="0"/>
          </a:p>
        </p:txBody>
      </p:sp>
      <p:sp>
        <p:nvSpPr>
          <p:cNvPr id="16386" name="Rectangle 2"/>
          <p:cNvSpPr>
            <a:spLocks noGrp="1" noRot="1" noChangeAspect="1" noTextEdit="1"/>
          </p:cNvSpPr>
          <p:nvPr>
            <p:ph type="sldImg"/>
          </p:nvPr>
        </p:nvSpPr>
        <p:spPr/>
      </p:sp>
      <p:sp>
        <p:nvSpPr>
          <p:cNvPr id="16387" name="Rectangle 3"/>
          <p:cNvSpPr>
            <a:spLocks noGrp="1"/>
          </p:cNvSpPr>
          <p:nvPr>
            <p:ph type="body" idx="1"/>
          </p:nvPr>
        </p:nvSpPr>
        <p:spPr/>
        <p:txBody>
          <a:bodyPr wrap="square" lIns="91440" tIns="45720" rIns="91440" bIns="45720" anchor="t"/>
          <a:lstStyle/>
          <a:p>
            <a:pPr lvl="0" eaLnBrk="1" hangingPunct="1"/>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a:extLst>
              <a:ext uri="{FF2B5EF4-FFF2-40B4-BE49-F238E27FC236}">
                <a16:creationId xmlns:a16="http://schemas.microsoft.com/office/drawing/2014/main" id="{7747EA93-F4EA-DD27-A314-A0D60A3AF362}"/>
              </a:ext>
            </a:extLst>
          </p:cNvPr>
          <p:cNvSpPr>
            <a:spLocks noGrp="1" noRot="1" noChangeAspect="1" noTextEdit="1"/>
          </p:cNvSpPr>
          <p:nvPr>
            <p:ph type="sldImg"/>
          </p:nvPr>
        </p:nvSpPr>
        <p:spPr/>
      </p:sp>
      <p:sp>
        <p:nvSpPr>
          <p:cNvPr id="34818" name="备注占位符 2">
            <a:extLst>
              <a:ext uri="{FF2B5EF4-FFF2-40B4-BE49-F238E27FC236}">
                <a16:creationId xmlns:a16="http://schemas.microsoft.com/office/drawing/2014/main" id="{06AF4C19-482C-681C-8D42-8B9CD72AC54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宋体" panose="02010600030101010101" pitchFamily="2" charset="-122"/>
              </a:rPr>
              <a:t>制作炸药、毒香蕉、网络谣言、假冒网站</a:t>
            </a:r>
          </a:p>
        </p:txBody>
      </p:sp>
      <p:sp>
        <p:nvSpPr>
          <p:cNvPr id="34819" name="幻灯片编号占位符 3">
            <a:extLst>
              <a:ext uri="{FF2B5EF4-FFF2-40B4-BE49-F238E27FC236}">
                <a16:creationId xmlns:a16="http://schemas.microsoft.com/office/drawing/2014/main" id="{0DE869EF-9339-AAEF-29AF-460433EE786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67D197B-7F59-0949-826C-1897BE24BD1B}" type="slidenum">
              <a:rPr lang="zh-CN" altLang="en-US">
                <a:latin typeface="Times New Roman" panose="02020603050405020304" pitchFamily="18" charset="0"/>
              </a:rPr>
              <a:pPr/>
              <a:t>16</a:t>
            </a:fld>
            <a:endParaRPr lang="en-US" altLang="zh-CN">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45654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a:extLst>
              <a:ext uri="{FF2B5EF4-FFF2-40B4-BE49-F238E27FC236}">
                <a16:creationId xmlns:a16="http://schemas.microsoft.com/office/drawing/2014/main" id="{EF86E519-ACEF-F8D0-D996-94E0BD8CA096}"/>
              </a:ext>
            </a:extLst>
          </p:cNvPr>
          <p:cNvSpPr>
            <a:spLocks noGrp="1" noRot="1" noChangeAspect="1" noTextEdit="1"/>
          </p:cNvSpPr>
          <p:nvPr>
            <p:ph type="sldImg"/>
          </p:nvPr>
        </p:nvSpPr>
        <p:spPr/>
      </p:sp>
      <p:sp>
        <p:nvSpPr>
          <p:cNvPr id="45058" name="备注占位符 2">
            <a:extLst>
              <a:ext uri="{FF2B5EF4-FFF2-40B4-BE49-F238E27FC236}">
                <a16:creationId xmlns:a16="http://schemas.microsoft.com/office/drawing/2014/main" id="{E133A772-9CBB-4554-5934-5075D080E2A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45059" name="灯片编号占位符 3">
            <a:extLst>
              <a:ext uri="{FF2B5EF4-FFF2-40B4-BE49-F238E27FC236}">
                <a16:creationId xmlns:a16="http://schemas.microsoft.com/office/drawing/2014/main" id="{9819F0D7-7301-E545-E8C0-280475CA40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8C04702F-5D60-D64C-A172-0FA98DD67F04}" type="slidenum">
              <a:rPr lang="zh-CN" altLang="en-US">
                <a:latin typeface="Times New Roman" panose="02020603050405020304" pitchFamily="18" charset="0"/>
              </a:rPr>
              <a:pPr/>
              <a:t>42</a:t>
            </a:fld>
            <a:endParaRPr lang="en-US" altLang="zh-CN">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FBA388B7-CA72-EE4D-E907-FA7E771717F5}"/>
              </a:ext>
            </a:extLst>
          </p:cNvPr>
          <p:cNvSpPr>
            <a:spLocks noGrp="1" noRot="1" noChangeAspect="1" noTextEdit="1"/>
          </p:cNvSpPr>
          <p:nvPr>
            <p:ph type="sldImg"/>
          </p:nvPr>
        </p:nvSpPr>
        <p:spPr/>
      </p:sp>
      <p:sp>
        <p:nvSpPr>
          <p:cNvPr id="47106" name="备注占位符 2">
            <a:extLst>
              <a:ext uri="{FF2B5EF4-FFF2-40B4-BE49-F238E27FC236}">
                <a16:creationId xmlns:a16="http://schemas.microsoft.com/office/drawing/2014/main" id="{E1B04A96-AC7D-E6A5-9043-62F79B3162A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47107" name="灯片编号占位符 3">
            <a:extLst>
              <a:ext uri="{FF2B5EF4-FFF2-40B4-BE49-F238E27FC236}">
                <a16:creationId xmlns:a16="http://schemas.microsoft.com/office/drawing/2014/main" id="{F747FE33-0B5B-57E9-07F5-B55FA5014BD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889CC92-1884-2044-A46F-4827F5427CF8}" type="slidenum">
              <a:rPr lang="zh-CN" altLang="en-US">
                <a:latin typeface="Times New Roman" panose="02020603050405020304" pitchFamily="18" charset="0"/>
              </a:rPr>
              <a:pPr/>
              <a:t>43</a:t>
            </a:fld>
            <a:endParaRPr lang="en-US" altLang="zh-CN">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a:extLst>
              <a:ext uri="{FF2B5EF4-FFF2-40B4-BE49-F238E27FC236}">
                <a16:creationId xmlns:a16="http://schemas.microsoft.com/office/drawing/2014/main" id="{ECC60FF9-A681-FEA5-BC1B-0B91FED9F538}"/>
              </a:ext>
            </a:extLst>
          </p:cNvPr>
          <p:cNvSpPr>
            <a:spLocks noGrp="1" noRot="1" noChangeAspect="1" noTextEdit="1"/>
          </p:cNvSpPr>
          <p:nvPr>
            <p:ph type="sldImg"/>
          </p:nvPr>
        </p:nvSpPr>
        <p:spPr/>
      </p:sp>
      <p:sp>
        <p:nvSpPr>
          <p:cNvPr id="49154" name="备注占位符 2">
            <a:extLst>
              <a:ext uri="{FF2B5EF4-FFF2-40B4-BE49-F238E27FC236}">
                <a16:creationId xmlns:a16="http://schemas.microsoft.com/office/drawing/2014/main" id="{3B45BF9C-A348-7217-8157-F40C9DD8400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49155" name="灯片编号占位符 3">
            <a:extLst>
              <a:ext uri="{FF2B5EF4-FFF2-40B4-BE49-F238E27FC236}">
                <a16:creationId xmlns:a16="http://schemas.microsoft.com/office/drawing/2014/main" id="{F91DB6E1-149F-1E99-5076-AEF393D2891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DC7E70B-FFDB-CE47-8019-CB8E010E762E}" type="slidenum">
              <a:rPr lang="zh-CN" altLang="en-US">
                <a:latin typeface="Times New Roman" panose="02020603050405020304" pitchFamily="18" charset="0"/>
              </a:rPr>
              <a:pPr/>
              <a:t>44</a:t>
            </a:fld>
            <a:endParaRPr lang="en-US" altLang="zh-CN">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1122680"/>
            <a:ext cx="78867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hasCustomPrompt="1"/>
          </p:nvPr>
        </p:nvSpPr>
        <p:spPr>
          <a:xfrm>
            <a:off x="628650" y="3602356"/>
            <a:ext cx="7886700" cy="1655445"/>
          </a:xfrm>
        </p:spPr>
        <p:txBody>
          <a:bodyPr/>
          <a:lstStyle>
            <a:lvl1pPr marL="0" indent="0" algn="ctr">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algn="r">
              <a:lnSpc>
                <a:spcPct val="100000"/>
              </a:lnSpc>
              <a:spcBef>
                <a:spcPct val="0"/>
              </a:spcBef>
              <a:buClrTx/>
            </a:pPr>
            <a:fld id="{9A0DB2DC-4C9A-4742-B13C-FB6460FD3503}" type="slidenum">
              <a:rPr lang="en-US" altLang="zh-CN" sz="1200" dirty="0">
                <a:latin typeface="Arial Black" panose="020B0A04020102020204" charset="0"/>
              </a:rPr>
              <a:t>‹#›</a:t>
            </a:fld>
            <a:endParaRPr lang="en-US" altLang="zh-CN" sz="1200" dirty="0">
              <a:latin typeface="Arial Black" panose="020B0A0402010202020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28650" y="327026"/>
            <a:ext cx="7886700" cy="5850255"/>
          </a:xfrm>
        </p:spPr>
        <p:txBody>
          <a:bodyPr/>
          <a:lstStyle>
            <a:lvl2pPr>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F4F64-6D8C-8A48-B4BA-523317561A37}" type="datetimeFigureOut">
              <a:rPr lang="zh-CN" altLang="en-US" smtClean="0"/>
              <a:t>2024-10-30</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t>2024-10-30</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4" name="日期占位符 3"/>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幻灯片编号占位符 5"/>
          <p:cNvSpPr>
            <a:spLocks noGrp="1" noChangeArrowheads="1"/>
          </p:cNvSpPr>
          <p:nvPr>
            <p:ph type="sldNum" sz="quarter" idx="12"/>
          </p:nvPr>
        </p:nvSpPr>
        <p:spPr/>
        <p:txBody>
          <a:bodyPr/>
          <a:lstStyle>
            <a:lvl1pPr>
              <a:defRPr/>
            </a:lvl1pPr>
          </a:lstStyle>
          <a:p>
            <a:pPr lvl="0">
              <a:lnSpc>
                <a:spcPct val="100000"/>
              </a:lnSpc>
              <a:spcBef>
                <a:spcPct val="0"/>
              </a:spcBef>
              <a:buClrTx/>
            </a:pPr>
            <a:fld id="{9A0DB2DC-4C9A-4742-B13C-FB6460FD3503}" type="slidenum">
              <a:rPr lang="en-US" altLang="zh-CN" dirty="0"/>
              <a:t>‹#›</a:t>
            </a:fld>
            <a:endParaRPr lang="en-US" altLang="zh-CN"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5"/>
          <p:cNvSpPr>
            <a:spLocks noGrp="1"/>
          </p:cNvSpPr>
          <p:nvPr>
            <p:ph type="sldNum" sz="quarter" idx="12"/>
          </p:nvPr>
        </p:nvSpPr>
        <p:spPr/>
        <p:txBody>
          <a:bodyPr/>
          <a:lstStyle>
            <a:lvl1pPr>
              <a:defRPr/>
            </a:lvl1pPr>
          </a:lstStyle>
          <a:p>
            <a:pPr lvl="0">
              <a:lnSpc>
                <a:spcPct val="100000"/>
              </a:lnSpc>
              <a:spcBef>
                <a:spcPct val="0"/>
              </a:spcBef>
              <a:buClrTx/>
            </a:pPr>
            <a:fld id="{9A0DB2DC-4C9A-4742-B13C-FB6460FD3503}" type="slidenum">
              <a:rPr lang="en-US" altLang="zh-CN" dirty="0"/>
              <a:t>‹#›</a:t>
            </a:fld>
            <a:endParaRPr lang="en-US" altLang="zh-CN"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灯片编号占位符 5"/>
          <p:cNvSpPr txBox="1"/>
          <p:nvPr/>
        </p:nvSpPr>
        <p:spPr>
          <a:xfrm>
            <a:off x="6875463" y="6519863"/>
            <a:ext cx="2133600" cy="365125"/>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49D632F2-D304-9B40-98EA-D3D58DA80E65}" type="slidenum">
              <a:rPr lang="zh-CN" altLang="en-US" sz="1600">
                <a:latin typeface="Arial Unicode MS" panose="020B0604020202020204" charset="-122"/>
                <a:cs typeface="Arial Unicode MS" panose="020B0604020202020204" charset="-122"/>
              </a:rPr>
              <a:t>‹#›</a:t>
            </a:fld>
            <a:r>
              <a:rPr lang="en-US" altLang="zh-CN" sz="1600">
                <a:latin typeface="Arial Unicode MS" panose="020B0604020202020204" charset="-122"/>
                <a:cs typeface="Arial Unicode MS" panose="020B0604020202020204" charset="-122"/>
              </a:rPr>
              <a:t>/43</a:t>
            </a:r>
          </a:p>
        </p:txBody>
      </p:sp>
      <p:sp>
        <p:nvSpPr>
          <p:cNvPr id="3" name="灯片编号占位符 5"/>
          <p:cNvSpPr txBox="1"/>
          <p:nvPr/>
        </p:nvSpPr>
        <p:spPr>
          <a:xfrm>
            <a:off x="6875463" y="6519863"/>
            <a:ext cx="2133600" cy="365125"/>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F263ECE-F792-7B44-8D38-2398388C4508}" type="slidenum">
              <a:rPr lang="zh-CN" altLang="en-US" sz="1600">
                <a:latin typeface="Arial Unicode MS" panose="020B0604020202020204" charset="-122"/>
                <a:cs typeface="Arial Unicode MS" panose="020B0604020202020204" charset="-122"/>
              </a:rPr>
              <a:t>‹#›</a:t>
            </a:fld>
            <a:r>
              <a:rPr lang="en-US" altLang="zh-CN" sz="1600">
                <a:latin typeface="Arial Unicode MS" panose="020B0604020202020204" charset="-122"/>
                <a:cs typeface="Arial Unicode MS" panose="020B0604020202020204" charset="-122"/>
              </a:rPr>
              <a:t>/43</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p>
        </p:txBody>
      </p:sp>
      <p:sp>
        <p:nvSpPr>
          <p:cNvPr id="3" name="内容占位符 2"/>
          <p:cNvSpPr>
            <a:spLocks noGrp="1"/>
          </p:cNvSpPr>
          <p:nvPr>
            <p:ph idx="1" hasCustomPrompt="1"/>
          </p:nvPr>
        </p:nvSpPr>
        <p:spPr>
          <a:xfrm>
            <a:off x="628650" y="1702436"/>
            <a:ext cx="7886700" cy="4474845"/>
          </a:xfrm>
        </p:spPr>
        <p:txBody>
          <a:bodyPr/>
          <a:lstStyle>
            <a:lvl2pPr>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nSpc>
                <a:spcPct val="100000"/>
              </a:lnSpc>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959100"/>
            <a:ext cx="7886700" cy="2781300"/>
          </a:xfrm>
        </p:spPr>
        <p:txBody>
          <a:bodyPr anchor="t" anchorCtr="0"/>
          <a:lstStyle>
            <a:lvl1pPr>
              <a:defRPr sz="3600"/>
            </a:lvl1pPr>
          </a:lstStyle>
          <a:p>
            <a:r>
              <a:rPr lang="zh-CN" altLang="en-US"/>
              <a:t>单击此处编辑母版标题样式</a:t>
            </a:r>
          </a:p>
        </p:txBody>
      </p:sp>
      <p:sp>
        <p:nvSpPr>
          <p:cNvPr id="3" name="文本占位符 2"/>
          <p:cNvSpPr>
            <a:spLocks noGrp="1"/>
          </p:cNvSpPr>
          <p:nvPr>
            <p:ph type="body" idx="1" hasCustomPrompt="1"/>
          </p:nvPr>
        </p:nvSpPr>
        <p:spPr>
          <a:xfrm>
            <a:off x="628650" y="1722121"/>
            <a:ext cx="7886700" cy="1102995"/>
          </a:xfrm>
        </p:spPr>
        <p:txBody>
          <a:bodyPr lIns="144145" anchor="b" anchorCtr="0"/>
          <a:lstStyle>
            <a:lvl1pPr marL="0" indent="0">
              <a:buNone/>
              <a:defRPr sz="1800">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nSpc>
                <a:spcPct val="100000"/>
              </a:lnSpc>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nSpc>
                <a:spcPct val="100000"/>
              </a:lnSpc>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079" y="365125"/>
            <a:ext cx="7886700" cy="800100"/>
          </a:xfrm>
        </p:spPr>
        <p:txBody>
          <a:bodyPr anchor="ctr" anchorCtr="0"/>
          <a:lstStyle>
            <a:lvl1pPr algn="ctr">
              <a:defRPr/>
            </a:lvl1pPr>
          </a:lstStyle>
          <a:p>
            <a:r>
              <a:rPr lang="zh-CN" altLang="en-US"/>
              <a:t>单击此处编辑母版标题样式</a:t>
            </a:r>
          </a:p>
        </p:txBody>
      </p:sp>
      <p:sp>
        <p:nvSpPr>
          <p:cNvPr id="3" name="文本占位符 2"/>
          <p:cNvSpPr>
            <a:spLocks noGrp="1"/>
          </p:cNvSpPr>
          <p:nvPr>
            <p:ph type="body" idx="1" hasCustomPrompt="1"/>
          </p:nvPr>
        </p:nvSpPr>
        <p:spPr>
          <a:xfrm>
            <a:off x="629602" y="1482091"/>
            <a:ext cx="3915728"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p>
        </p:txBody>
      </p:sp>
      <p:sp>
        <p:nvSpPr>
          <p:cNvPr id="4" name="内容占位符 3"/>
          <p:cNvSpPr>
            <a:spLocks noGrp="1"/>
          </p:cNvSpPr>
          <p:nvPr>
            <p:ph sz="half" idx="2" hasCustomPrompt="1"/>
          </p:nvPr>
        </p:nvSpPr>
        <p:spPr>
          <a:xfrm>
            <a:off x="628650" y="2368551"/>
            <a:ext cx="3916680" cy="3820795"/>
          </a:xfrm>
        </p:spPr>
        <p:txBody>
          <a:bodyPr/>
          <a:lstStyle>
            <a:lvl1pPr>
              <a:defRPr sz="2100"/>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92492" y="1482091"/>
            <a:ext cx="3822859"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p>
        </p:txBody>
      </p:sp>
      <p:sp>
        <p:nvSpPr>
          <p:cNvPr id="6" name="内容占位符 5"/>
          <p:cNvSpPr>
            <a:spLocks noGrp="1"/>
          </p:cNvSpPr>
          <p:nvPr>
            <p:ph sz="quarter" idx="4" hasCustomPrompt="1"/>
          </p:nvPr>
        </p:nvSpPr>
        <p:spPr>
          <a:xfrm>
            <a:off x="4692492" y="2368551"/>
            <a:ext cx="3822859" cy="3820795"/>
          </a:xfrm>
        </p:spPr>
        <p:txBody>
          <a:bodyPr/>
          <a:lstStyle>
            <a:lvl1pPr>
              <a:defRPr sz="2100"/>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lnSpc>
                <a:spcPct val="100000"/>
              </a:lnSpc>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p>
        </p:txBody>
      </p:sp>
      <p:sp>
        <p:nvSpPr>
          <p:cNvPr id="4" name="日期占位符 3"/>
          <p:cNvSpPr>
            <a:spLocks noGrp="1"/>
          </p:cNvSpPr>
          <p:nvPr>
            <p:ph type="dt" sz="half" idx="10"/>
          </p:nvPr>
        </p:nvSpPr>
        <p:spPr/>
        <p:txBody>
          <a:bodyPr/>
          <a:lstStyle/>
          <a:p>
            <a:fld id="{01FF4F64-6D8C-8A48-B4BA-523317561A37}" type="datetimeFigureOut">
              <a:rPr lang="zh-CN" altLang="en-US" smtClean="0"/>
              <a:t>2024-10-30</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9525" y="-1905"/>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2" name="标题 1"/>
          <p:cNvSpPr>
            <a:spLocks noGrp="1"/>
          </p:cNvSpPr>
          <p:nvPr>
            <p:ph type="title"/>
          </p:nvPr>
        </p:nvSpPr>
        <p:spPr>
          <a:xfrm>
            <a:off x="5512594" y="457200"/>
            <a:ext cx="3294221" cy="1055370"/>
          </a:xfrm>
        </p:spPr>
        <p:txBody>
          <a:bodyPr anchor="b" anchorCtr="0"/>
          <a:lstStyle>
            <a:lvl1pPr>
              <a:defRPr sz="2400"/>
            </a:lvl1pPr>
          </a:lstStyle>
          <a:p>
            <a:r>
              <a:rPr lang="zh-CN" altLang="en-US"/>
              <a:t>单击此处编辑母版标题样式</a:t>
            </a:r>
          </a:p>
        </p:txBody>
      </p:sp>
      <p:sp>
        <p:nvSpPr>
          <p:cNvPr id="4" name="文本占位符 3"/>
          <p:cNvSpPr>
            <a:spLocks noGrp="1"/>
          </p:cNvSpPr>
          <p:nvPr>
            <p:ph type="body" sz="half" idx="2" hasCustomPrompt="1"/>
          </p:nvPr>
        </p:nvSpPr>
        <p:spPr>
          <a:xfrm>
            <a:off x="5512118" y="1694180"/>
            <a:ext cx="3295174"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nSpc>
                <a:spcPct val="100000"/>
              </a:lnSpc>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887629" y="-7620"/>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2" name="标题 1"/>
          <p:cNvSpPr>
            <a:spLocks noGrp="1"/>
          </p:cNvSpPr>
          <p:nvPr>
            <p:ph type="title"/>
          </p:nvPr>
        </p:nvSpPr>
        <p:spPr>
          <a:xfrm>
            <a:off x="307181" y="457200"/>
            <a:ext cx="3209925" cy="1055370"/>
          </a:xfrm>
        </p:spPr>
        <p:txBody>
          <a:bodyPr anchor="t" anchorCtr="0"/>
          <a:lstStyle>
            <a:lvl1pPr>
              <a:defRPr sz="2400"/>
            </a:lvl1pPr>
          </a:lstStyle>
          <a:p>
            <a:r>
              <a:rPr lang="zh-CN" altLang="en-US"/>
              <a:t>单击此处编辑母版标题样式</a:t>
            </a:r>
          </a:p>
        </p:txBody>
      </p:sp>
      <p:sp>
        <p:nvSpPr>
          <p:cNvPr id="4" name="文本占位符 3"/>
          <p:cNvSpPr>
            <a:spLocks noGrp="1"/>
          </p:cNvSpPr>
          <p:nvPr>
            <p:ph type="body" sz="half" idx="2" hasCustomPrompt="1"/>
          </p:nvPr>
        </p:nvSpPr>
        <p:spPr>
          <a:xfrm>
            <a:off x="307182" y="1694180"/>
            <a:ext cx="3210401"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5" name="日期占位符 4"/>
          <p:cNvSpPr>
            <a:spLocks noGrp="1"/>
          </p:cNvSpPr>
          <p:nvPr>
            <p:ph type="dt" sz="half" idx="10"/>
          </p:nvPr>
        </p:nvSpPr>
        <p:spPr/>
        <p:txBody>
          <a:bodyPr/>
          <a:lstStyle/>
          <a:p>
            <a:fld id="{01FF4F64-6D8C-8A48-B4BA-523317561A37}" type="datetimeFigureOut">
              <a:rPr lang="zh-CN" altLang="en-US" smtClean="0"/>
              <a:t>2024-10-30</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fld id="{84C5E037-E3E3-064B-AF78-C17DBF3D044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t>2024-10-30</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sp>
        <p:nvSpPr>
          <p:cNvPr id="3"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7"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lvl="0">
              <a:lnSpc>
                <a:spcPct val="100000"/>
              </a:lnSpc>
              <a:spcBef>
                <a:spcPct val="0"/>
              </a:spcBef>
              <a:buClrTx/>
            </a:pPr>
            <a:fld id="{9A0DB2DC-4C9A-4742-B13C-FB6460FD3503}" type="slidenum">
              <a:rPr lang="en-US" altLang="zh-CN" dirty="0"/>
              <a:t>‹#›</a:t>
            </a:fld>
            <a:endParaRPr lang="en-US" altLang="zh-CN" dirty="0"/>
          </a:p>
        </p:txBody>
      </p:sp>
      <p:cxnSp>
        <p:nvCxnSpPr>
          <p:cNvPr id="12"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3"/>
          <a:stretch>
            <a:fillRect/>
          </a:stretch>
        </p:blipFill>
        <p:spPr>
          <a:xfrm>
            <a:off x="7343405" y="6237278"/>
            <a:ext cx="1688365" cy="426849"/>
          </a:xfrm>
          <a:prstGeom prst="rect">
            <a:avLst/>
          </a:prstGeom>
        </p:spPr>
      </p:pic>
      <p:grpSp>
        <p:nvGrpSpPr>
          <p:cNvPr id="14" name="组合 13"/>
          <p:cNvGrpSpPr/>
          <p:nvPr/>
        </p:nvGrpSpPr>
        <p:grpSpPr>
          <a:xfrm>
            <a:off x="332185" y="866028"/>
            <a:ext cx="8452247" cy="1"/>
            <a:chOff x="442913" y="4600577"/>
            <a:chExt cx="11269662" cy="1"/>
          </a:xfrm>
        </p:grpSpPr>
        <p:cxnSp>
          <p:nvCxnSpPr>
            <p:cNvPr id="15"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6"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so.csdn.net/so/search?q=%E7%B4%A0%E6%95%B0&amp;spm=1001.2101.3001.7020"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baike.baidu.com/item/Linux"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links.jianshu.com/go?to=http%3A%2F%2Fdoc.dpdk.org%2Fguides%2Fprog_guide%2Fpoll_mode_drv.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dpdk.org/"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灯片编号占位符 3"/>
          <p:cNvSpPr txBox="1">
            <a:spLocks noGrp="1"/>
          </p:cNvSpPr>
          <p:nvPr>
            <p:ph type="sldNum" sz="quarter" idx="12"/>
          </p:nvPr>
        </p:nvSpPr>
        <p:spPr/>
        <p:txBody>
          <a:bodyPr anchor="b"/>
          <a:lstStyle>
            <a:lvl1pPr marL="0" lvl="0"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lnSpc>
                <a:spcPct val="100000"/>
              </a:lnSpc>
              <a:spcBef>
                <a:spcPct val="0"/>
              </a:spcBef>
              <a:buClrTx/>
            </a:pPr>
            <a:fld id="{9A0DB2DC-4C9A-4742-B13C-FB6460FD3503}" type="slidenum">
              <a:rPr lang="en-US" altLang="zh-CN" sz="1200" dirty="0">
                <a:latin typeface="Arial Black" panose="020B0A04020102020204" charset="0"/>
              </a:rPr>
              <a:t>1</a:t>
            </a:fld>
            <a:endParaRPr lang="en-US" altLang="zh-CN" sz="1200" dirty="0">
              <a:latin typeface="Arial Black" panose="020B0A04020102020204" charset="0"/>
            </a:endParaRPr>
          </a:p>
        </p:txBody>
      </p:sp>
      <p:sp>
        <p:nvSpPr>
          <p:cNvPr id="15362" name="Rectangle 4"/>
          <p:cNvSpPr>
            <a:spLocks noRot="1"/>
          </p:cNvSpPr>
          <p:nvPr/>
        </p:nvSpPr>
        <p:spPr>
          <a:xfrm>
            <a:off x="250825" y="188913"/>
            <a:ext cx="7772400" cy="1079500"/>
          </a:xfrm>
          <a:prstGeom prst="rect">
            <a:avLst/>
          </a:prstGeom>
          <a:noFill/>
          <a:ln w="9525">
            <a:noFill/>
          </a:ln>
        </p:spPr>
        <p:txBody>
          <a:bodyPr anchor="ctr"/>
          <a:lstStyle/>
          <a:p>
            <a:pPr>
              <a:lnSpc>
                <a:spcPct val="100000"/>
              </a:lnSpc>
              <a:spcBef>
                <a:spcPct val="0"/>
              </a:spcBef>
              <a:buClrTx/>
            </a:pPr>
            <a:endParaRPr lang="zh-CN" altLang="en-US" sz="3200" dirty="0">
              <a:solidFill>
                <a:srgbClr val="000000"/>
              </a:solidFill>
              <a:latin typeface="Arial" panose="020B0604020202020204" pitchFamily="34" charset="0"/>
              <a:ea typeface="隶书" panose="02010509060101010101" pitchFamily="49" charset="-122"/>
            </a:endParaRPr>
          </a:p>
        </p:txBody>
      </p:sp>
      <p:sp>
        <p:nvSpPr>
          <p:cNvPr id="15363" name="Rectangle 6"/>
          <p:cNvSpPr>
            <a:spLocks noRot="1"/>
          </p:cNvSpPr>
          <p:nvPr/>
        </p:nvSpPr>
        <p:spPr>
          <a:xfrm>
            <a:off x="976313" y="2563495"/>
            <a:ext cx="7772400" cy="1079500"/>
          </a:xfrm>
          <a:prstGeom prst="rect">
            <a:avLst/>
          </a:prstGeom>
          <a:noFill/>
          <a:ln w="9525">
            <a:noFill/>
          </a:ln>
        </p:spPr>
        <p:txBody>
          <a:bodyPr anchor="ctr"/>
          <a:lstStyle/>
          <a:p>
            <a:pPr algn="ctr">
              <a:lnSpc>
                <a:spcPct val="100000"/>
              </a:lnSpc>
              <a:spcBef>
                <a:spcPct val="0"/>
              </a:spcBef>
              <a:buClrTx/>
            </a:pPr>
            <a:r>
              <a:rPr lang="zh-CN" altLang="en-US" sz="5100" dirty="0">
                <a:solidFill>
                  <a:srgbClr val="000000"/>
                </a:solidFill>
                <a:latin typeface="Arial" panose="020B0604020202020204" pitchFamily="34" charset="0"/>
                <a:ea typeface="隶书" panose="02010509060101010101" pitchFamily="49" charset="-122"/>
              </a:rPr>
              <a:t>第二章 网络信息获取</a:t>
            </a:r>
          </a:p>
          <a:p>
            <a:pPr algn="ctr">
              <a:lnSpc>
                <a:spcPct val="100000"/>
              </a:lnSpc>
              <a:spcBef>
                <a:spcPct val="0"/>
              </a:spcBef>
              <a:buClrTx/>
            </a:pPr>
            <a:r>
              <a:rPr lang="en-US" altLang="zh-CN" sz="5100" dirty="0">
                <a:solidFill>
                  <a:srgbClr val="000000"/>
                </a:solidFill>
                <a:ea typeface="隶书" panose="02010509060101010101" pitchFamily="49" charset="-122"/>
              </a:rPr>
              <a:t>2</a:t>
            </a:r>
            <a:r>
              <a:rPr lang="zh-CN" altLang="en-US" sz="5100" dirty="0">
                <a:solidFill>
                  <a:srgbClr val="000000"/>
                </a:solidFill>
                <a:latin typeface="Arial" panose="020B0604020202020204" pitchFamily="34" charset="0"/>
                <a:ea typeface="隶书" panose="02010509060101010101" pitchFamily="49" charset="-122"/>
              </a:rPr>
              <a:t>、高性能捕包技术</a:t>
            </a:r>
          </a:p>
        </p:txBody>
      </p:sp>
      <p:sp>
        <p:nvSpPr>
          <p:cNvPr id="2" name="文本框 1"/>
          <p:cNvSpPr txBox="1"/>
          <p:nvPr/>
        </p:nvSpPr>
        <p:spPr>
          <a:xfrm>
            <a:off x="360045" y="429895"/>
            <a:ext cx="3780790" cy="339725"/>
          </a:xfrm>
          <a:prstGeom prst="rect">
            <a:avLst/>
          </a:prstGeom>
          <a:noFill/>
        </p:spPr>
        <p:txBody>
          <a:bodyPr wrap="square" rtlCol="0">
            <a:spAutoFit/>
          </a:bodyPr>
          <a:lstStyle/>
          <a:p>
            <a:r>
              <a:rPr lang="zh-CN" altLang="en-US" b="1" dirty="0"/>
              <a:t>信息内容安全课程</a:t>
            </a:r>
            <a:r>
              <a:rPr lang="en-US" altLang="zh-CN" b="1" dirty="0"/>
              <a:t>2024</a:t>
            </a:r>
            <a:r>
              <a:rPr lang="zh-CN" altLang="en-US" b="1" dirty="0"/>
              <a:t>秋</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t> </a:t>
            </a:r>
            <a:r>
              <a:rPr lang="en" altLang="zh-CN" sz="3800" b="1" dirty="0">
                <a:latin typeface="Arial" panose="020B0604020202020204" pitchFamily="34" charset="0"/>
                <a:ea typeface="宋体" panose="02010600030101010101" pitchFamily="2" charset="-122"/>
              </a:rPr>
              <a:t>TCP RST</a:t>
            </a:r>
            <a:r>
              <a:rPr lang="zh-CN" altLang="en" sz="3800" b="1" dirty="0">
                <a:latin typeface="Arial" panose="020B0604020202020204" pitchFamily="34" charset="0"/>
                <a:ea typeface="宋体" panose="02010600030101010101" pitchFamily="2" charset="-122"/>
              </a:rPr>
              <a:t>阻断</a:t>
            </a:r>
            <a:r>
              <a:rPr lang="en-US" altLang="zh-CN" sz="3800" b="1" dirty="0">
                <a:latin typeface="Arial" panose="020B0604020202020204" pitchFamily="34" charset="0"/>
                <a:ea typeface="宋体" panose="02010600030101010101" pitchFamily="2" charset="-122"/>
              </a:rPr>
              <a:t>TCP </a:t>
            </a:r>
            <a:r>
              <a:rPr lang="zh-CN" altLang="en-US" sz="3800" b="1" dirty="0">
                <a:latin typeface="Arial" panose="020B0604020202020204" pitchFamily="34" charset="0"/>
                <a:ea typeface="宋体" panose="02010600030101010101" pitchFamily="2" charset="-122"/>
              </a:rPr>
              <a:t>连接</a:t>
            </a:r>
            <a:b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b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333315" y="1482583"/>
            <a:ext cx="8169882" cy="2620216"/>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a:extLst>
              <a:ext uri="{FF2B5EF4-FFF2-40B4-BE49-F238E27FC236}">
                <a16:creationId xmlns:a16="http://schemas.microsoft.com/office/drawing/2014/main" id="{C590B496-E3BC-4229-2725-B69D55EF8786}"/>
              </a:ext>
            </a:extLst>
          </p:cNvPr>
          <p:cNvSpPr txBox="1">
            <a:spLocks/>
          </p:cNvSpPr>
          <p:nvPr/>
        </p:nvSpPr>
        <p:spPr>
          <a:xfrm>
            <a:off x="107504" y="711959"/>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zh-CN" altLang="en-US" sz="2000" dirty="0">
                <a:solidFill>
                  <a:srgbClr val="C00000"/>
                </a:solidFill>
                <a:latin typeface="Times New Roman" panose="02020603050405020304" pitchFamily="18" charset="0"/>
                <a:cs typeface="Times New Roman" panose="02020603050405020304" pitchFamily="18" charset="0"/>
              </a:rPr>
              <a:t>一次网页浏览的</a:t>
            </a:r>
            <a:r>
              <a:rPr lang="en-US" altLang="zh-CN" sz="2000" dirty="0">
                <a:solidFill>
                  <a:srgbClr val="C00000"/>
                </a:solidFill>
                <a:latin typeface="Times New Roman" panose="02020603050405020304" pitchFamily="18" charset="0"/>
                <a:cs typeface="Times New Roman" panose="02020603050405020304" pitchFamily="18" charset="0"/>
              </a:rPr>
              <a:t>http</a:t>
            </a:r>
            <a:r>
              <a:rPr lang="zh-CN" altLang="en-US" sz="2000" dirty="0">
                <a:solidFill>
                  <a:srgbClr val="C00000"/>
                </a:solidFill>
                <a:latin typeface="Times New Roman" panose="02020603050405020304" pitchFamily="18" charset="0"/>
                <a:cs typeface="Times New Roman" panose="02020603050405020304" pitchFamily="18" charset="0"/>
              </a:rPr>
              <a:t>请求抓包</a:t>
            </a:r>
            <a:endParaRPr lang="en" altLang="zh-CN" sz="2000" dirty="0">
              <a:solidFill>
                <a:srgbClr val="C00000"/>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514AEE2-6A78-19E1-2718-472D9FB177EA}"/>
              </a:ext>
            </a:extLst>
          </p:cNvPr>
          <p:cNvSpPr txBox="1"/>
          <p:nvPr/>
        </p:nvSpPr>
        <p:spPr>
          <a:xfrm>
            <a:off x="138600" y="1449317"/>
            <a:ext cx="4572000" cy="341632"/>
          </a:xfrm>
          <a:prstGeom prst="rect">
            <a:avLst/>
          </a:prstGeom>
          <a:noFill/>
        </p:spPr>
        <p:txBody>
          <a:bodyPr wrap="square">
            <a:spAutoFit/>
          </a:bodyPr>
          <a:lstStyle/>
          <a:p>
            <a:pPr algn="l"/>
            <a:r>
              <a:rPr lang="zh-CN" altLang="en-US" sz="1800" dirty="0">
                <a:solidFill>
                  <a:schemeClr val="accent1">
                    <a:lumMod val="50000"/>
                  </a:schemeClr>
                </a:solidFill>
                <a:latin typeface="Times New Roman" panose="02020603050405020304" pitchFamily="18" charset="0"/>
                <a:cs typeface="Times New Roman" panose="02020603050405020304" pitchFamily="18" charset="0"/>
              </a:rPr>
              <a:t>数据传输</a:t>
            </a:r>
            <a:endParaRPr lang="en" altLang="zh-CN" sz="18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57470D71-45AF-F572-A550-BB02DFAA2481}"/>
              </a:ext>
            </a:extLst>
          </p:cNvPr>
          <p:cNvPicPr>
            <a:picLocks noChangeAspect="1"/>
          </p:cNvPicPr>
          <p:nvPr/>
        </p:nvPicPr>
        <p:blipFill>
          <a:blip r:embed="rId2"/>
          <a:stretch>
            <a:fillRect/>
          </a:stretch>
        </p:blipFill>
        <p:spPr>
          <a:xfrm>
            <a:off x="1763688" y="1188085"/>
            <a:ext cx="7126232" cy="3312024"/>
          </a:xfrm>
          <a:prstGeom prst="rect">
            <a:avLst/>
          </a:prstGeom>
        </p:spPr>
      </p:pic>
      <p:sp>
        <p:nvSpPr>
          <p:cNvPr id="18" name="内容占位符 2">
            <a:extLst>
              <a:ext uri="{FF2B5EF4-FFF2-40B4-BE49-F238E27FC236}">
                <a16:creationId xmlns:a16="http://schemas.microsoft.com/office/drawing/2014/main" id="{18DF7961-EA3A-1E88-81EC-FFFABED95436}"/>
              </a:ext>
            </a:extLst>
          </p:cNvPr>
          <p:cNvSpPr txBox="1">
            <a:spLocks/>
          </p:cNvSpPr>
          <p:nvPr/>
        </p:nvSpPr>
        <p:spPr>
          <a:xfrm>
            <a:off x="287020" y="4500109"/>
            <a:ext cx="8751983" cy="1736859"/>
          </a:xfrm>
          <a:prstGeom prst="rect">
            <a:avLst/>
          </a:prstGeom>
          <a:noFill/>
          <a:ln>
            <a:miter lim="800000"/>
          </a:ln>
        </p:spPr>
        <p:txBody>
          <a:bodyPr vert="horz" wrap="square" lIns="91440" tIns="45720" rIns="91440" bIns="45720" rtlCol="0" anchor="t" anchorCtr="0">
            <a:noAutofit/>
          </a:bodyPr>
          <a:lstStyle>
            <a:lvl1pPr marL="342900" indent="-342900" algn="l" defTabSz="914400" rtl="0" eaLnBrk="0" fontAlgn="base" latinLnBrk="0" hangingPunct="0">
              <a:lnSpc>
                <a:spcPct val="100000"/>
              </a:lnSpc>
              <a:spcBef>
                <a:spcPct val="20000"/>
              </a:spcBef>
              <a:spcAft>
                <a:spcPct val="0"/>
              </a:spcAft>
              <a:buClrTx/>
              <a:buSzTx/>
              <a:buFontTx/>
              <a:buChar char="•"/>
              <a:defRPr kumimoji="0" lang="zh-CN" altLang="en-US" sz="2800" b="0" i="0" u="none" kern="120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Tx/>
              <a:buChar char="–"/>
              <a:defRPr kumimoji="0" lang="zh-CN" altLang="en-US" sz="2400" b="0" i="0" u="none" kern="120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Tx/>
              <a:buChar char="•"/>
              <a:defRPr kumimoji="0" lang="zh-CN" altLang="en-US" sz="2000" b="0" i="0" u="none" kern="120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Tx/>
              <a:buChar char="–"/>
              <a:defRPr kumimoji="0" lang="zh-CN" altLang="en-US" sz="1600" b="0" i="0" u="none" kern="120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Tx/>
              <a:buChar char="»"/>
              <a:defRPr kumimoji="0" lang="zh-CN" altLang="en-US" sz="1400" b="0" i="0" u="none" kern="1200">
                <a:solidFill>
                  <a:schemeClr val="tx1"/>
                </a:solidFill>
                <a:latin typeface="+mn-lt"/>
                <a:ea typeface="+mn-ea"/>
                <a:cs typeface="+mn-cs"/>
              </a:defRPr>
            </a:lvl5pPr>
            <a:lvl6pPr marL="25146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6pPr>
            <a:lvl7pPr marL="29718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7pPr>
            <a:lvl8pPr marL="34290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8pPr>
            <a:lvl9pPr marL="38862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9pPr>
          </a:lstStyle>
          <a:p>
            <a:pPr>
              <a:buNone/>
            </a:pPr>
            <a:r>
              <a:rPr lang="zh-CN" altLang="en-US" sz="1400" dirty="0">
                <a:solidFill>
                  <a:srgbClr val="C00000"/>
                </a:solidFill>
              </a:rPr>
              <a:t>客户端 </a:t>
            </a:r>
            <a:r>
              <a:rPr lang="en-US" altLang="zh-CN" sz="1400" dirty="0">
                <a:solidFill>
                  <a:srgbClr val="C00000"/>
                </a:solidFill>
              </a:rPr>
              <a:t>4</a:t>
            </a:r>
            <a:r>
              <a:rPr lang="zh-CN" altLang="en-US" sz="1400" dirty="0">
                <a:solidFill>
                  <a:srgbClr val="C00000"/>
                </a:solidFill>
              </a:rPr>
              <a:t>号包：我要首页信息：</a:t>
            </a:r>
            <a:r>
              <a:rPr lang="zh-CN" altLang="en-US" sz="1400" b="0" i="0" u="none" strike="noStrike" dirty="0">
                <a:solidFill>
                  <a:srgbClr val="121212"/>
                </a:solidFill>
                <a:effectLst/>
                <a:latin typeface="-apple-system"/>
              </a:rPr>
              <a:t>客户端发送</a:t>
            </a:r>
            <a:r>
              <a:rPr lang="en" altLang="zh-CN" sz="1400" dirty="0"/>
              <a:t>http</a:t>
            </a:r>
            <a:r>
              <a:rPr lang="zh-CN" altLang="en-US" sz="1400" b="0" i="0" u="none" strike="noStrike" dirty="0">
                <a:solidFill>
                  <a:srgbClr val="121212"/>
                </a:solidFill>
                <a:effectLst/>
                <a:latin typeface="-apple-system"/>
              </a:rPr>
              <a:t>请求，需要</a:t>
            </a:r>
            <a:r>
              <a:rPr lang="en" altLang="zh-CN" sz="1400" dirty="0" err="1"/>
              <a:t>tcp</a:t>
            </a:r>
            <a:r>
              <a:rPr lang="zh-CN" altLang="en-US" sz="1400" b="0" i="0" u="none" strike="noStrike" dirty="0">
                <a:solidFill>
                  <a:srgbClr val="121212"/>
                </a:solidFill>
                <a:effectLst/>
                <a:latin typeface="-apple-system"/>
              </a:rPr>
              <a:t>进行控制，然后交给</a:t>
            </a:r>
            <a:r>
              <a:rPr lang="en" altLang="zh-CN" sz="1400" dirty="0" err="1"/>
              <a:t>ip</a:t>
            </a:r>
            <a:r>
              <a:rPr lang="zh-CN" altLang="en-US" sz="1400" b="0" i="0" u="none" strike="noStrike" dirty="0">
                <a:solidFill>
                  <a:srgbClr val="121212"/>
                </a:solidFill>
                <a:effectLst/>
                <a:latin typeface="-apple-system"/>
              </a:rPr>
              <a:t>层，然后由网卡发出</a:t>
            </a:r>
            <a:endParaRPr lang="en-US" altLang="zh-CN" sz="1400" b="0" i="0" u="none" strike="noStrike" dirty="0">
              <a:solidFill>
                <a:srgbClr val="121212"/>
              </a:solidFill>
              <a:effectLst/>
              <a:latin typeface="-apple-system"/>
            </a:endParaRPr>
          </a:p>
          <a:p>
            <a:pPr>
              <a:buNone/>
            </a:pPr>
            <a:r>
              <a:rPr lang="zh-CN" altLang="en-US" sz="1400" dirty="0">
                <a:solidFill>
                  <a:srgbClr val="121212"/>
                </a:solidFill>
                <a:latin typeface="-apple-system"/>
              </a:rPr>
              <a:t>   </a:t>
            </a:r>
            <a:r>
              <a:rPr lang="en-US" altLang="zh-CN" sz="1400" dirty="0">
                <a:solidFill>
                  <a:schemeClr val="accent6">
                    <a:lumMod val="75000"/>
                  </a:schemeClr>
                </a:solidFill>
                <a:latin typeface="Arial" panose="020B0604020202020204" pitchFamily="34" charset="0"/>
              </a:rPr>
              <a:t>seq=1</a:t>
            </a:r>
            <a:r>
              <a:rPr lang="zh-CN" altLang="en-US" sz="1400" dirty="0">
                <a:solidFill>
                  <a:schemeClr val="accent6">
                    <a:lumMod val="75000"/>
                  </a:schemeClr>
                </a:solidFill>
                <a:latin typeface="Arial" panose="020B0604020202020204" pitchFamily="34" charset="0"/>
              </a:rPr>
              <a:t>  上次没有数据传输，</a:t>
            </a:r>
            <a:r>
              <a:rPr lang="en-US" altLang="zh-CN" sz="1400" dirty="0">
                <a:solidFill>
                  <a:schemeClr val="accent6">
                    <a:lumMod val="75000"/>
                  </a:schemeClr>
                </a:solidFill>
                <a:latin typeface="Arial" panose="020B0604020202020204" pitchFamily="34" charset="0"/>
              </a:rPr>
              <a:t>seq</a:t>
            </a:r>
            <a:r>
              <a:rPr lang="zh-CN" altLang="en-US" sz="1400" dirty="0">
                <a:solidFill>
                  <a:schemeClr val="accent6">
                    <a:lumMod val="75000"/>
                  </a:schemeClr>
                </a:solidFill>
                <a:latin typeface="Arial" panose="020B0604020202020204" pitchFamily="34" charset="0"/>
              </a:rPr>
              <a:t>不变； </a:t>
            </a:r>
            <a:r>
              <a:rPr lang="en-US" altLang="zh-CN" sz="1400" dirty="0">
                <a:solidFill>
                  <a:schemeClr val="accent6">
                    <a:lumMod val="75000"/>
                  </a:schemeClr>
                </a:solidFill>
                <a:latin typeface="Arial" panose="020B0604020202020204" pitchFamily="34" charset="0"/>
              </a:rPr>
              <a:t>ack=1</a:t>
            </a:r>
            <a:r>
              <a:rPr lang="zh-CN" altLang="en-US" sz="1400" dirty="0">
                <a:solidFill>
                  <a:schemeClr val="accent6">
                    <a:lumMod val="75000"/>
                  </a:schemeClr>
                </a:solidFill>
                <a:latin typeface="Arial" panose="020B0604020202020204" pitchFamily="34" charset="0"/>
              </a:rPr>
              <a:t>  服务器也还没有数据，下一个</a:t>
            </a:r>
            <a:r>
              <a:rPr lang="en-US" altLang="zh-CN" sz="1400" dirty="0">
                <a:solidFill>
                  <a:schemeClr val="accent6">
                    <a:lumMod val="75000"/>
                  </a:schemeClr>
                </a:solidFill>
                <a:latin typeface="Arial" panose="020B0604020202020204" pitchFamily="34" charset="0"/>
              </a:rPr>
              <a:t>seq=1</a:t>
            </a:r>
            <a:r>
              <a:rPr lang="zh-CN" altLang="en-US" sz="1400" dirty="0">
                <a:solidFill>
                  <a:schemeClr val="accent6">
                    <a:lumMod val="75000"/>
                  </a:schemeClr>
                </a:solidFill>
                <a:latin typeface="Arial" panose="020B0604020202020204" pitchFamily="34" charset="0"/>
              </a:rPr>
              <a:t>； </a:t>
            </a:r>
            <a:r>
              <a:rPr lang="en-US" altLang="zh-CN" sz="1400" dirty="0" err="1">
                <a:solidFill>
                  <a:schemeClr val="accent6">
                    <a:lumMod val="75000"/>
                  </a:schemeClr>
                </a:solidFill>
                <a:latin typeface="Arial" panose="020B0604020202020204" pitchFamily="34" charset="0"/>
              </a:rPr>
              <a:t>len</a:t>
            </a:r>
            <a:r>
              <a:rPr lang="en-US" altLang="zh-CN" sz="1400" dirty="0">
                <a:solidFill>
                  <a:schemeClr val="accent6">
                    <a:lumMod val="75000"/>
                  </a:schemeClr>
                </a:solidFill>
                <a:latin typeface="Arial" panose="020B0604020202020204" pitchFamily="34" charset="0"/>
              </a:rPr>
              <a:t>=77</a:t>
            </a:r>
            <a:r>
              <a:rPr lang="zh-CN" altLang="en-US" sz="1400" dirty="0">
                <a:solidFill>
                  <a:schemeClr val="accent6">
                    <a:lumMod val="75000"/>
                  </a:schemeClr>
                </a:solidFill>
                <a:latin typeface="Arial" panose="020B0604020202020204" pitchFamily="34" charset="0"/>
              </a:rPr>
              <a:t>  传输的字节数</a:t>
            </a:r>
          </a:p>
          <a:p>
            <a:pPr>
              <a:buNone/>
            </a:pPr>
            <a:r>
              <a:rPr lang="en" altLang="en-US" sz="1400" dirty="0" err="1">
                <a:solidFill>
                  <a:srgbClr val="C00000"/>
                </a:solidFill>
              </a:rPr>
              <a:t>服务器</a:t>
            </a:r>
            <a:r>
              <a:rPr lang="zh-CN" altLang="en-US" sz="1400" dirty="0">
                <a:solidFill>
                  <a:srgbClr val="C00000"/>
                </a:solidFill>
              </a:rPr>
              <a:t> </a:t>
            </a:r>
            <a:r>
              <a:rPr lang="en-US" altLang="zh-CN" sz="1400" dirty="0">
                <a:solidFill>
                  <a:srgbClr val="C00000"/>
                </a:solidFill>
              </a:rPr>
              <a:t>5</a:t>
            </a:r>
            <a:r>
              <a:rPr lang="zh-CN" altLang="en-US" sz="1400" dirty="0">
                <a:solidFill>
                  <a:srgbClr val="C00000"/>
                </a:solidFill>
              </a:rPr>
              <a:t>号包：好的，收到请求：</a:t>
            </a:r>
            <a:endParaRPr lang="en-US" altLang="zh-CN" sz="1400" dirty="0">
              <a:solidFill>
                <a:srgbClr val="C00000"/>
              </a:solidFill>
            </a:endParaRPr>
          </a:p>
          <a:p>
            <a:pPr>
              <a:buNone/>
            </a:pPr>
            <a:r>
              <a:rPr lang="en-US" altLang="zh-CN" sz="1400" dirty="0">
                <a:solidFill>
                  <a:schemeClr val="accent6">
                    <a:lumMod val="75000"/>
                  </a:schemeClr>
                </a:solidFill>
                <a:latin typeface="Arial" panose="020B0604020202020204" pitchFamily="34" charset="0"/>
              </a:rPr>
              <a:t>seq=1</a:t>
            </a:r>
            <a:r>
              <a:rPr lang="zh-CN" altLang="en-US" sz="1400" dirty="0">
                <a:solidFill>
                  <a:schemeClr val="accent6">
                    <a:lumMod val="75000"/>
                  </a:schemeClr>
                </a:solidFill>
                <a:latin typeface="Arial" panose="020B0604020202020204" pitchFamily="34" charset="0"/>
              </a:rPr>
              <a:t>  如</a:t>
            </a:r>
            <a:r>
              <a:rPr lang="en-US" altLang="zh-CN" sz="1400" dirty="0">
                <a:solidFill>
                  <a:schemeClr val="accent6">
                    <a:lumMod val="75000"/>
                  </a:schemeClr>
                </a:solidFill>
                <a:latin typeface="Arial" panose="020B0604020202020204" pitchFamily="34" charset="0"/>
              </a:rPr>
              <a:t>4</a:t>
            </a:r>
            <a:r>
              <a:rPr lang="zh-CN" altLang="en-US" sz="1400" dirty="0">
                <a:solidFill>
                  <a:schemeClr val="accent6">
                    <a:lumMod val="75000"/>
                  </a:schemeClr>
                </a:solidFill>
                <a:latin typeface="Arial" panose="020B0604020202020204" pitchFamily="34" charset="0"/>
              </a:rPr>
              <a:t>号包要求； </a:t>
            </a:r>
            <a:r>
              <a:rPr lang="en-US" altLang="zh-CN" sz="1400" dirty="0">
                <a:solidFill>
                  <a:schemeClr val="accent6">
                    <a:lumMod val="75000"/>
                  </a:schemeClr>
                </a:solidFill>
                <a:latin typeface="Arial" panose="020B0604020202020204" pitchFamily="34" charset="0"/>
              </a:rPr>
              <a:t>ack=78</a:t>
            </a:r>
            <a:r>
              <a:rPr lang="zh-CN" altLang="en-US" sz="1400" dirty="0">
                <a:solidFill>
                  <a:schemeClr val="accent6">
                    <a:lumMod val="75000"/>
                  </a:schemeClr>
                </a:solidFill>
                <a:latin typeface="Arial" panose="020B0604020202020204" pitchFamily="34" charset="0"/>
              </a:rPr>
              <a:t>  </a:t>
            </a:r>
            <a:r>
              <a:rPr lang="en-US" altLang="zh-CN" sz="1400" dirty="0">
                <a:solidFill>
                  <a:schemeClr val="accent6">
                    <a:lumMod val="75000"/>
                  </a:schemeClr>
                </a:solidFill>
                <a:latin typeface="Arial" panose="020B0604020202020204" pitchFamily="34" charset="0"/>
              </a:rPr>
              <a:t>4</a:t>
            </a:r>
            <a:r>
              <a:rPr lang="zh-CN" altLang="en-US" sz="1400" dirty="0">
                <a:solidFill>
                  <a:schemeClr val="accent6">
                    <a:lumMod val="75000"/>
                  </a:schemeClr>
                </a:solidFill>
                <a:latin typeface="Arial" panose="020B0604020202020204" pitchFamily="34" charset="0"/>
              </a:rPr>
              <a:t>号包的</a:t>
            </a:r>
            <a:r>
              <a:rPr lang="en-US" altLang="zh-CN" sz="1400" dirty="0" err="1">
                <a:solidFill>
                  <a:schemeClr val="accent6">
                    <a:lumMod val="75000"/>
                  </a:schemeClr>
                </a:solidFill>
                <a:latin typeface="Arial" panose="020B0604020202020204" pitchFamily="34" charset="0"/>
              </a:rPr>
              <a:t>seq+len</a:t>
            </a:r>
            <a:r>
              <a:rPr lang="zh-CN" altLang="en-US" sz="1400" dirty="0">
                <a:solidFill>
                  <a:schemeClr val="accent6">
                    <a:lumMod val="75000"/>
                  </a:schemeClr>
                </a:solidFill>
                <a:latin typeface="Arial" panose="020B0604020202020204" pitchFamily="34" charset="0"/>
              </a:rPr>
              <a:t>； </a:t>
            </a:r>
            <a:r>
              <a:rPr lang="en-US" altLang="zh-CN" sz="1400" dirty="0" err="1">
                <a:solidFill>
                  <a:schemeClr val="accent6">
                    <a:lumMod val="75000"/>
                  </a:schemeClr>
                </a:solidFill>
                <a:latin typeface="Arial" panose="020B0604020202020204" pitchFamily="34" charset="0"/>
              </a:rPr>
              <a:t>len</a:t>
            </a:r>
            <a:r>
              <a:rPr lang="en-US" altLang="zh-CN" sz="1400" dirty="0">
                <a:solidFill>
                  <a:schemeClr val="accent6">
                    <a:lumMod val="75000"/>
                  </a:schemeClr>
                </a:solidFill>
                <a:latin typeface="Arial" panose="020B0604020202020204" pitchFamily="34" charset="0"/>
              </a:rPr>
              <a:t>=0</a:t>
            </a:r>
            <a:endParaRPr lang="zh-CN" altLang="en-US" sz="1400" dirty="0">
              <a:solidFill>
                <a:schemeClr val="accent6">
                  <a:lumMod val="75000"/>
                </a:schemeClr>
              </a:solidFill>
              <a:latin typeface="Arial" panose="020B0604020202020204" pitchFamily="34" charset="0"/>
            </a:endParaRPr>
          </a:p>
          <a:p>
            <a:pPr>
              <a:buNone/>
            </a:pPr>
            <a:r>
              <a:rPr lang="zh-CN" altLang="en-US" sz="1400" dirty="0">
                <a:solidFill>
                  <a:srgbClr val="C00000"/>
                </a:solidFill>
              </a:rPr>
              <a:t>服务端</a:t>
            </a:r>
            <a:r>
              <a:rPr lang="en-US" altLang="zh-CN" sz="1400" dirty="0">
                <a:solidFill>
                  <a:srgbClr val="C00000"/>
                </a:solidFill>
              </a:rPr>
              <a:t>6</a:t>
            </a:r>
            <a:r>
              <a:rPr lang="zh-CN" altLang="en-US" sz="1400" dirty="0">
                <a:solidFill>
                  <a:srgbClr val="C00000"/>
                </a:solidFill>
              </a:rPr>
              <a:t>号包：给你数据：</a:t>
            </a:r>
            <a:endParaRPr lang="en-US" altLang="zh-CN" sz="1400" dirty="0">
              <a:solidFill>
                <a:srgbClr val="C00000"/>
              </a:solidFill>
            </a:endParaRPr>
          </a:p>
          <a:p>
            <a:pPr>
              <a:buNone/>
            </a:pPr>
            <a:r>
              <a:rPr lang="en-US" altLang="zh-CN" sz="1400" dirty="0">
                <a:solidFill>
                  <a:schemeClr val="accent6">
                    <a:lumMod val="75000"/>
                  </a:schemeClr>
                </a:solidFill>
                <a:latin typeface="Arial" panose="020B0604020202020204" pitchFamily="34" charset="0"/>
              </a:rPr>
              <a:t>seq=1</a:t>
            </a:r>
            <a:r>
              <a:rPr lang="zh-CN" altLang="en-US" sz="1400" dirty="0">
                <a:solidFill>
                  <a:schemeClr val="accent6">
                    <a:lumMod val="75000"/>
                  </a:schemeClr>
                </a:solidFill>
                <a:latin typeface="Arial" panose="020B0604020202020204" pitchFamily="34" charset="0"/>
              </a:rPr>
              <a:t>  ； </a:t>
            </a:r>
            <a:r>
              <a:rPr lang="en-US" altLang="zh-CN" sz="1400" dirty="0">
                <a:solidFill>
                  <a:schemeClr val="accent6">
                    <a:lumMod val="75000"/>
                  </a:schemeClr>
                </a:solidFill>
                <a:latin typeface="Arial" panose="020B0604020202020204" pitchFamily="34" charset="0"/>
              </a:rPr>
              <a:t>ack=78</a:t>
            </a:r>
            <a:r>
              <a:rPr lang="zh-CN" altLang="en-US" sz="1400" dirty="0">
                <a:solidFill>
                  <a:schemeClr val="accent6">
                    <a:lumMod val="75000"/>
                  </a:schemeClr>
                </a:solidFill>
                <a:latin typeface="Arial" panose="020B0604020202020204" pitchFamily="34" charset="0"/>
              </a:rPr>
              <a:t>； </a:t>
            </a:r>
            <a:r>
              <a:rPr lang="en-US" altLang="zh-CN" sz="1400" dirty="0" err="1">
                <a:solidFill>
                  <a:schemeClr val="accent6">
                    <a:lumMod val="75000"/>
                  </a:schemeClr>
                </a:solidFill>
                <a:latin typeface="Arial" panose="020B0604020202020204" pitchFamily="34" charset="0"/>
              </a:rPr>
              <a:t>len</a:t>
            </a:r>
            <a:r>
              <a:rPr lang="en-US" altLang="zh-CN" sz="1400" dirty="0">
                <a:solidFill>
                  <a:schemeClr val="accent6">
                    <a:lumMod val="75000"/>
                  </a:schemeClr>
                </a:solidFill>
                <a:latin typeface="Arial" panose="020B0604020202020204" pitchFamily="34" charset="0"/>
              </a:rPr>
              <a:t>=1440</a:t>
            </a:r>
            <a:endParaRPr lang="en-US" altLang="en-US" sz="1400" dirty="0">
              <a:solidFill>
                <a:schemeClr val="accent6">
                  <a:lumMod val="75000"/>
                </a:schemeClr>
              </a:solidFill>
              <a:latin typeface="Arial" panose="020B0604020202020204" pitchFamily="34" charset="0"/>
            </a:endParaRPr>
          </a:p>
          <a:p>
            <a:pPr>
              <a:buNone/>
            </a:pPr>
            <a:r>
              <a:rPr lang="zh-CN" altLang="en-US" sz="1400" dirty="0">
                <a:solidFill>
                  <a:srgbClr val="FF0000"/>
                </a:solidFill>
              </a:rPr>
              <a:t>客户端</a:t>
            </a:r>
            <a:r>
              <a:rPr lang="en-US" altLang="zh-CN" sz="1400" dirty="0">
                <a:solidFill>
                  <a:srgbClr val="FF0000"/>
                </a:solidFill>
              </a:rPr>
              <a:t>7</a:t>
            </a:r>
            <a:r>
              <a:rPr lang="zh-CN" altLang="en-US" sz="1400" dirty="0">
                <a:solidFill>
                  <a:srgbClr val="FF0000"/>
                </a:solidFill>
              </a:rPr>
              <a:t>号包：收到数据：</a:t>
            </a:r>
            <a:endParaRPr lang="en-US" altLang="zh-CN" sz="1400" dirty="0">
              <a:solidFill>
                <a:srgbClr val="FF0000"/>
              </a:solidFill>
            </a:endParaRPr>
          </a:p>
          <a:p>
            <a:pPr>
              <a:buNone/>
            </a:pPr>
            <a:r>
              <a:rPr lang="en-US" altLang="zh-CN" sz="1400" dirty="0">
                <a:solidFill>
                  <a:schemeClr val="accent6">
                    <a:lumMod val="75000"/>
                  </a:schemeClr>
                </a:solidFill>
                <a:latin typeface="Arial" panose="020B0604020202020204" pitchFamily="34" charset="0"/>
              </a:rPr>
              <a:t>seq=78</a:t>
            </a:r>
            <a:r>
              <a:rPr lang="zh-CN" altLang="en-US" sz="1400" dirty="0">
                <a:solidFill>
                  <a:schemeClr val="accent6">
                    <a:lumMod val="75000"/>
                  </a:schemeClr>
                </a:solidFill>
                <a:latin typeface="Arial" panose="020B0604020202020204" pitchFamily="34" charset="0"/>
              </a:rPr>
              <a:t>  ； </a:t>
            </a:r>
            <a:r>
              <a:rPr lang="en-US" altLang="zh-CN" sz="1400" dirty="0">
                <a:solidFill>
                  <a:schemeClr val="accent6">
                    <a:lumMod val="75000"/>
                  </a:schemeClr>
                </a:solidFill>
                <a:latin typeface="Arial" panose="020B0604020202020204" pitchFamily="34" charset="0"/>
              </a:rPr>
              <a:t>ack=1441</a:t>
            </a:r>
            <a:r>
              <a:rPr lang="zh-CN" altLang="en-US" sz="1400" dirty="0">
                <a:solidFill>
                  <a:schemeClr val="accent6">
                    <a:lumMod val="75000"/>
                  </a:schemeClr>
                </a:solidFill>
                <a:latin typeface="Arial" panose="020B0604020202020204" pitchFamily="34" charset="0"/>
              </a:rPr>
              <a:t>  </a:t>
            </a:r>
            <a:r>
              <a:rPr lang="en-US" altLang="zh-CN" sz="1400" dirty="0">
                <a:solidFill>
                  <a:schemeClr val="accent6">
                    <a:lumMod val="75000"/>
                  </a:schemeClr>
                </a:solidFill>
                <a:latin typeface="Arial" panose="020B0604020202020204" pitchFamily="34" charset="0"/>
              </a:rPr>
              <a:t>6</a:t>
            </a:r>
            <a:r>
              <a:rPr lang="zh-CN" altLang="en-US" sz="1400" dirty="0">
                <a:solidFill>
                  <a:schemeClr val="accent6">
                    <a:lumMod val="75000"/>
                  </a:schemeClr>
                </a:solidFill>
                <a:latin typeface="Arial" panose="020B0604020202020204" pitchFamily="34" charset="0"/>
              </a:rPr>
              <a:t>号包的 </a:t>
            </a:r>
            <a:r>
              <a:rPr lang="en-US" altLang="zh-CN" sz="1400" dirty="0" err="1">
                <a:solidFill>
                  <a:schemeClr val="accent6">
                    <a:lumMod val="75000"/>
                  </a:schemeClr>
                </a:solidFill>
                <a:latin typeface="Arial" panose="020B0604020202020204" pitchFamily="34" charset="0"/>
              </a:rPr>
              <a:t>seq+len</a:t>
            </a:r>
            <a:r>
              <a:rPr lang="zh-CN" altLang="en-US" sz="1400" dirty="0">
                <a:solidFill>
                  <a:schemeClr val="accent6">
                    <a:lumMod val="75000"/>
                  </a:schemeClr>
                </a:solidFill>
                <a:latin typeface="Arial" panose="020B0604020202020204" pitchFamily="34" charset="0"/>
              </a:rPr>
              <a:t>； </a:t>
            </a:r>
            <a:r>
              <a:rPr lang="en-US" altLang="zh-CN" sz="1400" dirty="0" err="1">
                <a:solidFill>
                  <a:schemeClr val="accent6">
                    <a:lumMod val="75000"/>
                  </a:schemeClr>
                </a:solidFill>
                <a:latin typeface="Arial" panose="020B0604020202020204" pitchFamily="34" charset="0"/>
              </a:rPr>
              <a:t>len</a:t>
            </a:r>
            <a:r>
              <a:rPr lang="en-US" altLang="zh-CN" sz="1400" dirty="0">
                <a:solidFill>
                  <a:schemeClr val="accent6">
                    <a:lumMod val="75000"/>
                  </a:schemeClr>
                </a:solidFill>
                <a:latin typeface="Arial" panose="020B0604020202020204" pitchFamily="34" charset="0"/>
              </a:rPr>
              <a:t>=0</a:t>
            </a:r>
            <a:endParaRPr lang="zh-CN" altLang="en-US" sz="1400" dirty="0">
              <a:solidFill>
                <a:schemeClr val="accent6">
                  <a:lumMod val="75000"/>
                </a:schemeClr>
              </a:solidFill>
              <a:latin typeface="Arial" panose="020B0604020202020204" pitchFamily="34" charset="0"/>
            </a:endParaRPr>
          </a:p>
          <a:p>
            <a:pPr>
              <a:buNone/>
            </a:pPr>
            <a:endParaRPr lang="en" altLang="en-US" sz="1400" dirty="0">
              <a:solidFill>
                <a:srgbClr val="FF0000"/>
              </a:solidFill>
            </a:endParaRPr>
          </a:p>
        </p:txBody>
      </p:sp>
    </p:spTree>
    <p:extLst>
      <p:ext uri="{BB962C8B-B14F-4D97-AF65-F5344CB8AC3E}">
        <p14:creationId xmlns:p14="http://schemas.microsoft.com/office/powerpoint/2010/main" val="96989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t> </a:t>
            </a:r>
            <a:r>
              <a:rPr lang="en" altLang="zh-CN" sz="3800" b="1" dirty="0">
                <a:latin typeface="Arial" panose="020B0604020202020204" pitchFamily="34" charset="0"/>
                <a:ea typeface="宋体" panose="02010600030101010101" pitchFamily="2" charset="-122"/>
              </a:rPr>
              <a:t>TCP RST</a:t>
            </a:r>
            <a:r>
              <a:rPr lang="zh-CN" altLang="en" sz="3800" b="1" dirty="0">
                <a:latin typeface="Arial" panose="020B0604020202020204" pitchFamily="34" charset="0"/>
                <a:ea typeface="宋体" panose="02010600030101010101" pitchFamily="2" charset="-122"/>
              </a:rPr>
              <a:t>阻断</a:t>
            </a:r>
            <a:r>
              <a:rPr lang="en-US" altLang="zh-CN" sz="3800" b="1" dirty="0">
                <a:latin typeface="Arial" panose="020B0604020202020204" pitchFamily="34" charset="0"/>
                <a:ea typeface="宋体" panose="02010600030101010101" pitchFamily="2" charset="-122"/>
              </a:rPr>
              <a:t>TCP </a:t>
            </a:r>
            <a:r>
              <a:rPr lang="zh-CN" altLang="en-US" sz="3800" b="1" dirty="0">
                <a:latin typeface="Arial" panose="020B0604020202020204" pitchFamily="34" charset="0"/>
                <a:ea typeface="宋体" panose="02010600030101010101" pitchFamily="2" charset="-122"/>
              </a:rPr>
              <a:t>连接</a:t>
            </a:r>
            <a:b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b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a:extLst>
              <a:ext uri="{FF2B5EF4-FFF2-40B4-BE49-F238E27FC236}">
                <a16:creationId xmlns:a16="http://schemas.microsoft.com/office/drawing/2014/main" id="{C590B496-E3BC-4229-2725-B69D55EF8786}"/>
              </a:ext>
            </a:extLst>
          </p:cNvPr>
          <p:cNvSpPr txBox="1">
            <a:spLocks/>
          </p:cNvSpPr>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en" altLang="zh-CN" sz="2000" dirty="0">
                <a:solidFill>
                  <a:srgbClr val="C00000"/>
                </a:solidFill>
                <a:latin typeface="Times New Roman" panose="02020603050405020304" pitchFamily="18" charset="0"/>
                <a:cs typeface="Times New Roman" panose="02020603050405020304" pitchFamily="18" charset="0"/>
              </a:rPr>
              <a:t>RST</a:t>
            </a:r>
            <a:r>
              <a:rPr lang="zh-CN" altLang="en" sz="2000" dirty="0">
                <a:solidFill>
                  <a:srgbClr val="C00000"/>
                </a:solidFill>
                <a:latin typeface="Times New Roman" panose="02020603050405020304" pitchFamily="18" charset="0"/>
                <a:cs typeface="Times New Roman" panose="02020603050405020304" pitchFamily="18" charset="0"/>
              </a:rPr>
              <a:t>阻断</a:t>
            </a:r>
            <a:endParaRPr lang="en" altLang="zh-CN" sz="2000" dirty="0">
              <a:solidFill>
                <a:srgbClr val="C00000"/>
              </a:solidFill>
              <a:latin typeface="Times New Roman" panose="02020603050405020304" pitchFamily="18" charset="0"/>
              <a:cs typeface="Times New Roman" panose="02020603050405020304" pitchFamily="18" charset="0"/>
            </a:endParaRPr>
          </a:p>
        </p:txBody>
      </p:sp>
      <p:sp>
        <p:nvSpPr>
          <p:cNvPr id="8" name="灯片编号占位符 6">
            <a:extLst>
              <a:ext uri="{FF2B5EF4-FFF2-40B4-BE49-F238E27FC236}">
                <a16:creationId xmlns:a16="http://schemas.microsoft.com/office/drawing/2014/main" id="{085DDDB8-50FF-4C17-93D3-699A84F7A10B}"/>
              </a:ext>
            </a:extLst>
          </p:cNvPr>
          <p:cNvSpPr txBox="1">
            <a:spLocks/>
          </p:cNvSpPr>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pPr algn="r"/>
              <a:t>11</a:t>
            </a:fld>
            <a:endParaRPr lang="zh-CN" altLang="en-US" sz="1400"/>
          </a:p>
        </p:txBody>
      </p:sp>
      <p:sp>
        <p:nvSpPr>
          <p:cNvPr id="6" name="灯片编号占位符 4">
            <a:extLst>
              <a:ext uri="{FF2B5EF4-FFF2-40B4-BE49-F238E27FC236}">
                <a16:creationId xmlns:a16="http://schemas.microsoft.com/office/drawing/2014/main" id="{B071988D-9ECF-C4C4-3598-9ACC9D2FA7AA}"/>
              </a:ext>
            </a:extLst>
          </p:cNvPr>
          <p:cNvSpPr txBox="1">
            <a:spLocks/>
          </p:cNvSpPr>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pPr algn="r"/>
              <a:t>11</a:t>
            </a:fld>
            <a:endParaRPr lang="zh-CN" altLang="en-US" sz="1400"/>
          </a:p>
        </p:txBody>
      </p:sp>
      <p:pic>
        <p:nvPicPr>
          <p:cNvPr id="8194" name="Picture 2">
            <a:extLst>
              <a:ext uri="{FF2B5EF4-FFF2-40B4-BE49-F238E27FC236}">
                <a16:creationId xmlns:a16="http://schemas.microsoft.com/office/drawing/2014/main" id="{95762FAC-7F3F-DAC7-5373-D736CFF552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19" r="13968" b="20660"/>
          <a:stretch/>
        </p:blipFill>
        <p:spPr bwMode="auto">
          <a:xfrm>
            <a:off x="287523" y="1615210"/>
            <a:ext cx="4176465" cy="189219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F67ADDD-73C8-5009-96B7-60E75BE7AA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77" t="3644" r="7863" b="16023"/>
          <a:stretch/>
        </p:blipFill>
        <p:spPr bwMode="auto">
          <a:xfrm>
            <a:off x="0" y="3636713"/>
            <a:ext cx="4608512" cy="2378110"/>
          </a:xfrm>
          <a:prstGeom prst="rect">
            <a:avLst/>
          </a:prstGeom>
          <a:noFill/>
          <a:extLst>
            <a:ext uri="{909E8E84-426E-40DD-AFC4-6F175D3DCCD1}">
              <a14:hiddenFill xmlns:a14="http://schemas.microsoft.com/office/drawing/2010/main">
                <a:solidFill>
                  <a:srgbClr val="FFFFFF"/>
                </a:solidFill>
              </a14:hiddenFill>
            </a:ext>
          </a:extLst>
        </p:spPr>
      </p:pic>
      <p:sp>
        <p:nvSpPr>
          <p:cNvPr id="2" name="内容占位符 2">
            <a:extLst>
              <a:ext uri="{FF2B5EF4-FFF2-40B4-BE49-F238E27FC236}">
                <a16:creationId xmlns:a16="http://schemas.microsoft.com/office/drawing/2014/main" id="{663C95D6-DD8B-A4C8-4935-0524A251ED48}"/>
              </a:ext>
            </a:extLst>
          </p:cNvPr>
          <p:cNvSpPr txBox="1">
            <a:spLocks/>
          </p:cNvSpPr>
          <p:nvPr/>
        </p:nvSpPr>
        <p:spPr>
          <a:xfrm>
            <a:off x="4463988" y="1647903"/>
            <a:ext cx="3999455" cy="1061017"/>
          </a:xfrm>
          <a:prstGeom prst="rect">
            <a:avLst/>
          </a:prstGeom>
          <a:noFill/>
          <a:ln>
            <a:miter lim="800000"/>
          </a:ln>
        </p:spPr>
        <p:txBody>
          <a:bodyPr vert="horz" wrap="square" lIns="91440" tIns="45720" rIns="91440" bIns="45720" rtlCol="0" anchor="t" anchorCtr="0">
            <a:noAutofit/>
          </a:bodyPr>
          <a:lstStyle>
            <a:lvl1pPr marL="342900" indent="-342900" algn="l" defTabSz="914400" rtl="0" eaLnBrk="0" fontAlgn="base" latinLnBrk="0" hangingPunct="0">
              <a:lnSpc>
                <a:spcPct val="100000"/>
              </a:lnSpc>
              <a:spcBef>
                <a:spcPct val="20000"/>
              </a:spcBef>
              <a:spcAft>
                <a:spcPct val="0"/>
              </a:spcAft>
              <a:buClrTx/>
              <a:buSzTx/>
              <a:buFontTx/>
              <a:buChar char="•"/>
              <a:defRPr kumimoji="0" lang="zh-CN" altLang="en-US" sz="2800" b="0" i="0" u="none" kern="120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Tx/>
              <a:buChar char="–"/>
              <a:defRPr kumimoji="0" lang="zh-CN" altLang="en-US" sz="2400" b="0" i="0" u="none" kern="120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Tx/>
              <a:buChar char="•"/>
              <a:defRPr kumimoji="0" lang="zh-CN" altLang="en-US" sz="2000" b="0" i="0" u="none" kern="120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Tx/>
              <a:buChar char="–"/>
              <a:defRPr kumimoji="0" lang="zh-CN" altLang="en-US" sz="1600" b="0" i="0" u="none" kern="120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Tx/>
              <a:buChar char="»"/>
              <a:defRPr kumimoji="0" lang="zh-CN" altLang="en-US" sz="1400" b="0" i="0" u="none" kern="1200">
                <a:solidFill>
                  <a:schemeClr val="tx1"/>
                </a:solidFill>
                <a:latin typeface="+mn-lt"/>
                <a:ea typeface="+mn-ea"/>
                <a:cs typeface="+mn-cs"/>
              </a:defRPr>
            </a:lvl5pPr>
            <a:lvl6pPr marL="25146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6pPr>
            <a:lvl7pPr marL="29718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7pPr>
            <a:lvl8pPr marL="34290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8pPr>
            <a:lvl9pPr marL="38862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9pPr>
          </a:lstStyle>
          <a:p>
            <a:pPr marL="0" indent="0">
              <a:buNone/>
            </a:pPr>
            <a:r>
              <a:rPr lang="zh-CN" altLang="en-US" sz="1400" b="0" i="0" u="none" strike="noStrike" dirty="0">
                <a:solidFill>
                  <a:srgbClr val="595959"/>
                </a:solidFill>
                <a:effectLst/>
                <a:latin typeface="Helvetica Neue" panose="02000503000000020004" pitchFamily="2" charset="0"/>
              </a:rPr>
              <a:t>伪造 </a:t>
            </a:r>
            <a:r>
              <a:rPr lang="en" altLang="zh-CN" sz="1400" b="0" i="0" u="none" strike="noStrike" dirty="0">
                <a:solidFill>
                  <a:srgbClr val="595959"/>
                </a:solidFill>
                <a:effectLst/>
                <a:latin typeface="Helvetica Neue" panose="02000503000000020004" pitchFamily="2" charset="0"/>
              </a:rPr>
              <a:t>RST </a:t>
            </a:r>
            <a:r>
              <a:rPr lang="zh-CN" altLang="en-US" sz="1400" b="0" i="0" u="none" strike="noStrike" dirty="0">
                <a:solidFill>
                  <a:srgbClr val="595959"/>
                </a:solidFill>
                <a:effectLst/>
                <a:latin typeface="Helvetica Neue" panose="02000503000000020004" pitchFamily="2" charset="0"/>
              </a:rPr>
              <a:t>包，</a:t>
            </a:r>
            <a:r>
              <a:rPr lang="zh-CN" altLang="en-US" sz="1400" b="1" i="0" u="none" strike="noStrike" dirty="0">
                <a:solidFill>
                  <a:schemeClr val="accent1">
                    <a:lumMod val="50000"/>
                  </a:schemeClr>
                </a:solidFill>
                <a:effectLst/>
                <a:latin typeface="Helvetica Neue" panose="02000503000000020004" pitchFamily="2" charset="0"/>
              </a:rPr>
              <a:t>最关键的两个因素是源端口和序列号</a:t>
            </a:r>
            <a:r>
              <a:rPr lang="zh-CN" altLang="en-US" sz="1400" b="0" i="0" u="none" strike="noStrike" dirty="0">
                <a:solidFill>
                  <a:schemeClr val="accent1">
                    <a:lumMod val="50000"/>
                  </a:schemeClr>
                </a:solidFill>
                <a:effectLst/>
                <a:latin typeface="Helvetica Neue" panose="02000503000000020004" pitchFamily="2" charset="0"/>
              </a:rPr>
              <a:t>，</a:t>
            </a:r>
            <a:r>
              <a:rPr lang="zh-CN" altLang="en-US" sz="1400" b="1" i="0" u="none" strike="noStrike" dirty="0">
                <a:solidFill>
                  <a:schemeClr val="accent1">
                    <a:lumMod val="50000"/>
                  </a:schemeClr>
                </a:solidFill>
                <a:effectLst/>
                <a:latin typeface="Helvetica Neue" panose="02000503000000020004" pitchFamily="2" charset="0"/>
              </a:rPr>
              <a:t>一个 </a:t>
            </a:r>
            <a:r>
              <a:rPr lang="en" altLang="zh-CN" sz="1400" b="1" i="0" u="none" strike="noStrike" dirty="0">
                <a:solidFill>
                  <a:schemeClr val="accent1">
                    <a:lumMod val="50000"/>
                  </a:schemeClr>
                </a:solidFill>
                <a:effectLst/>
                <a:latin typeface="Helvetica Neue" panose="02000503000000020004" pitchFamily="2" charset="0"/>
              </a:rPr>
              <a:t>TCP </a:t>
            </a:r>
            <a:r>
              <a:rPr lang="zh-CN" altLang="en-US" sz="1400" b="1" i="0" u="none" strike="noStrike" dirty="0">
                <a:solidFill>
                  <a:schemeClr val="accent1">
                    <a:lumMod val="50000"/>
                  </a:schemeClr>
                </a:solidFill>
                <a:effectLst/>
                <a:latin typeface="Helvetica Neue" panose="02000503000000020004" pitchFamily="2" charset="0"/>
              </a:rPr>
              <a:t>链接是由「客户端端口，客户端 </a:t>
            </a:r>
            <a:r>
              <a:rPr lang="en" altLang="zh-CN" sz="1400" b="1" i="0" u="none" strike="noStrike" dirty="0">
                <a:solidFill>
                  <a:schemeClr val="accent1">
                    <a:lumMod val="50000"/>
                  </a:schemeClr>
                </a:solidFill>
                <a:effectLst/>
                <a:latin typeface="Helvetica Neue" panose="02000503000000020004" pitchFamily="2" charset="0"/>
              </a:rPr>
              <a:t>IP</a:t>
            </a:r>
            <a:r>
              <a:rPr lang="zh-CN" altLang="en" sz="1400" b="1" i="0" u="none" strike="noStrike" dirty="0">
                <a:solidFill>
                  <a:schemeClr val="accent1">
                    <a:lumMod val="50000"/>
                  </a:schemeClr>
                </a:solidFill>
                <a:effectLst/>
                <a:latin typeface="Helvetica Neue" panose="02000503000000020004" pitchFamily="2" charset="0"/>
              </a:rPr>
              <a:t>，</a:t>
            </a:r>
            <a:r>
              <a:rPr lang="zh-CN" altLang="en-US" sz="1400" b="1" i="0" u="none" strike="noStrike" dirty="0">
                <a:solidFill>
                  <a:schemeClr val="accent1">
                    <a:lumMod val="50000"/>
                  </a:schemeClr>
                </a:solidFill>
                <a:effectLst/>
                <a:latin typeface="Helvetica Neue" panose="02000503000000020004" pitchFamily="2" charset="0"/>
              </a:rPr>
              <a:t>服务端端口，服务端 </a:t>
            </a:r>
            <a:r>
              <a:rPr lang="en" altLang="zh-CN" sz="1400" b="1" i="0" u="none" strike="noStrike" dirty="0">
                <a:solidFill>
                  <a:schemeClr val="accent1">
                    <a:lumMod val="50000"/>
                  </a:schemeClr>
                </a:solidFill>
                <a:effectLst/>
                <a:latin typeface="Helvetica Neue" panose="02000503000000020004" pitchFamily="2" charset="0"/>
              </a:rPr>
              <a:t>IP</a:t>
            </a:r>
            <a:r>
              <a:rPr lang="zh-CN" altLang="en" sz="1400" b="1" i="0" u="none" strike="noStrike" dirty="0">
                <a:solidFill>
                  <a:schemeClr val="accent1">
                    <a:lumMod val="50000"/>
                  </a:schemeClr>
                </a:solidFill>
                <a:effectLst/>
                <a:latin typeface="Helvetica Neue" panose="02000503000000020004" pitchFamily="2" charset="0"/>
              </a:rPr>
              <a:t>」</a:t>
            </a:r>
            <a:r>
              <a:rPr lang="zh-CN" altLang="en-US" sz="1400" b="1" i="0" u="none" strike="noStrike" dirty="0">
                <a:solidFill>
                  <a:schemeClr val="accent1">
                    <a:lumMod val="50000"/>
                  </a:schemeClr>
                </a:solidFill>
                <a:effectLst/>
                <a:latin typeface="Helvetica Neue" panose="02000503000000020004" pitchFamily="2" charset="0"/>
              </a:rPr>
              <a:t>这四个信息惟一肯定的</a:t>
            </a:r>
            <a:r>
              <a:rPr lang="zh-CN" altLang="en-US" sz="1400" b="0" i="0" u="none" strike="noStrike" dirty="0">
                <a:solidFill>
                  <a:srgbClr val="595959"/>
                </a:solidFill>
                <a:effectLst/>
                <a:latin typeface="Helvetica Neue" panose="02000503000000020004" pitchFamily="2" charset="0"/>
              </a:rPr>
              <a:t>，首先须要知道这四个信息</a:t>
            </a:r>
            <a:endParaRPr lang="en" altLang="en-US" sz="1400" dirty="0">
              <a:solidFill>
                <a:srgbClr val="FF0000"/>
              </a:solidFill>
            </a:endParaRPr>
          </a:p>
        </p:txBody>
      </p:sp>
      <p:sp>
        <p:nvSpPr>
          <p:cNvPr id="4" name="内容占位符 2">
            <a:extLst>
              <a:ext uri="{FF2B5EF4-FFF2-40B4-BE49-F238E27FC236}">
                <a16:creationId xmlns:a16="http://schemas.microsoft.com/office/drawing/2014/main" id="{CB5121F3-3612-B153-8FA0-7B87EDAE553B}"/>
              </a:ext>
            </a:extLst>
          </p:cNvPr>
          <p:cNvSpPr txBox="1">
            <a:spLocks/>
          </p:cNvSpPr>
          <p:nvPr/>
        </p:nvSpPr>
        <p:spPr>
          <a:xfrm>
            <a:off x="4517165" y="2916727"/>
            <a:ext cx="3999455" cy="1181351"/>
          </a:xfrm>
          <a:prstGeom prst="rect">
            <a:avLst/>
          </a:prstGeom>
          <a:noFill/>
          <a:ln>
            <a:miter lim="800000"/>
          </a:ln>
        </p:spPr>
        <p:txBody>
          <a:bodyPr vert="horz" wrap="square" lIns="91440" tIns="45720" rIns="91440" bIns="45720" rtlCol="0" anchor="t" anchorCtr="0">
            <a:noAutofit/>
          </a:bodyPr>
          <a:lstStyle>
            <a:lvl1pPr marL="342900" indent="-342900" algn="l" defTabSz="914400" rtl="0" eaLnBrk="0" fontAlgn="base" latinLnBrk="0" hangingPunct="0">
              <a:lnSpc>
                <a:spcPct val="100000"/>
              </a:lnSpc>
              <a:spcBef>
                <a:spcPct val="20000"/>
              </a:spcBef>
              <a:spcAft>
                <a:spcPct val="0"/>
              </a:spcAft>
              <a:buClrTx/>
              <a:buSzTx/>
              <a:buFontTx/>
              <a:buChar char="•"/>
              <a:defRPr kumimoji="0" lang="zh-CN" altLang="en-US" sz="2800" b="0" i="0" u="none" kern="120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Tx/>
              <a:buChar char="–"/>
              <a:defRPr kumimoji="0" lang="zh-CN" altLang="en-US" sz="2400" b="0" i="0" u="none" kern="120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Tx/>
              <a:buChar char="•"/>
              <a:defRPr kumimoji="0" lang="zh-CN" altLang="en-US" sz="2000" b="0" i="0" u="none" kern="120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Tx/>
              <a:buChar char="–"/>
              <a:defRPr kumimoji="0" lang="zh-CN" altLang="en-US" sz="1600" b="0" i="0" u="none" kern="120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Tx/>
              <a:buChar char="»"/>
              <a:defRPr kumimoji="0" lang="zh-CN" altLang="en-US" sz="1400" b="0" i="0" u="none" kern="1200">
                <a:solidFill>
                  <a:schemeClr val="tx1"/>
                </a:solidFill>
                <a:latin typeface="+mn-lt"/>
                <a:ea typeface="+mn-ea"/>
                <a:cs typeface="+mn-cs"/>
              </a:defRPr>
            </a:lvl5pPr>
            <a:lvl6pPr marL="25146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6pPr>
            <a:lvl7pPr marL="29718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7pPr>
            <a:lvl8pPr marL="34290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8pPr>
            <a:lvl9pPr marL="38862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9pPr>
          </a:lstStyle>
          <a:p>
            <a:pPr marL="0" indent="0">
              <a:buNone/>
            </a:pPr>
            <a:r>
              <a:rPr lang="en" altLang="en-US" sz="1400" dirty="0" err="1">
                <a:solidFill>
                  <a:srgbClr val="FF0000"/>
                </a:solidFill>
              </a:rPr>
              <a:t>序列号简单的计算方式</a:t>
            </a:r>
            <a:r>
              <a:rPr lang="zh-CN" altLang="en-US" sz="1400" dirty="0">
                <a:solidFill>
                  <a:srgbClr val="FF0000"/>
                </a:solidFill>
              </a:rPr>
              <a:t>：</a:t>
            </a:r>
            <a:endParaRPr lang="en-US" altLang="en-US" sz="1400" dirty="0">
              <a:solidFill>
                <a:srgbClr val="FF0000"/>
              </a:solidFill>
            </a:endParaRPr>
          </a:p>
          <a:p>
            <a:pPr marL="214313" indent="-214313">
              <a:buFont typeface="Wingdings" panose="05000000000000000000" pitchFamily="2" charset="2"/>
              <a:buChar char="l"/>
            </a:pPr>
            <a:r>
              <a:rPr lang="zh-CN" altLang="en-US" sz="1400" dirty="0">
                <a:solidFill>
                  <a:srgbClr val="595959"/>
                </a:solidFill>
                <a:latin typeface="Helvetica Neue" panose="02000503000000020004" pitchFamily="2" charset="0"/>
                <a:ea typeface="+mn-ea"/>
              </a:rPr>
              <a:t>假设</a:t>
            </a:r>
            <a:r>
              <a:rPr lang="en-US" altLang="zh-CN" sz="1400" dirty="0">
                <a:solidFill>
                  <a:srgbClr val="595959"/>
                </a:solidFill>
                <a:latin typeface="Helvetica Neue" panose="02000503000000020004" pitchFamily="2" charset="0"/>
                <a:ea typeface="+mn-ea"/>
              </a:rPr>
              <a:t>C</a:t>
            </a:r>
            <a:r>
              <a:rPr lang="zh-CN" altLang="en-US" sz="1400" dirty="0">
                <a:solidFill>
                  <a:srgbClr val="595959"/>
                </a:solidFill>
                <a:latin typeface="Helvetica Neue" panose="02000503000000020004" pitchFamily="2" charset="0"/>
                <a:ea typeface="+mn-ea"/>
              </a:rPr>
              <a:t>向</a:t>
            </a:r>
            <a:r>
              <a:rPr lang="en-US" altLang="zh-CN" sz="1400" dirty="0">
                <a:solidFill>
                  <a:srgbClr val="595959"/>
                </a:solidFill>
                <a:latin typeface="Helvetica Neue" panose="02000503000000020004" pitchFamily="2" charset="0"/>
                <a:ea typeface="+mn-ea"/>
              </a:rPr>
              <a:t>S</a:t>
            </a:r>
            <a:r>
              <a:rPr lang="zh-CN" altLang="en-US" sz="1400" dirty="0">
                <a:solidFill>
                  <a:srgbClr val="595959"/>
                </a:solidFill>
                <a:latin typeface="Helvetica Neue" panose="02000503000000020004" pitchFamily="2" charset="0"/>
                <a:ea typeface="+mn-ea"/>
              </a:rPr>
              <a:t>请求数据，</a:t>
            </a:r>
            <a:r>
              <a:rPr lang="en-US" altLang="zh-CN" sz="1400" dirty="0">
                <a:solidFill>
                  <a:srgbClr val="FF0000"/>
                </a:solidFill>
                <a:latin typeface="Helvetica Neue" panose="02000503000000020004" pitchFamily="2" charset="0"/>
                <a:ea typeface="+mn-ea"/>
              </a:rPr>
              <a:t>seq=seq1</a:t>
            </a:r>
            <a:r>
              <a:rPr lang="zh-CN" altLang="en-US" sz="1400" dirty="0">
                <a:solidFill>
                  <a:srgbClr val="FF0000"/>
                </a:solidFill>
                <a:latin typeface="Helvetica Neue" panose="02000503000000020004" pitchFamily="2" charset="0"/>
                <a:ea typeface="+mn-ea"/>
              </a:rPr>
              <a:t>，</a:t>
            </a:r>
            <a:r>
              <a:rPr lang="en-US" altLang="zh-CN" sz="1400" dirty="0">
                <a:solidFill>
                  <a:srgbClr val="FF0000"/>
                </a:solidFill>
                <a:latin typeface="Helvetica Neue" panose="02000503000000020004" pitchFamily="2" charset="0"/>
                <a:ea typeface="+mn-ea"/>
              </a:rPr>
              <a:t>ack=ack1</a:t>
            </a:r>
            <a:r>
              <a:rPr lang="zh-CN" altLang="en-US" sz="1400" dirty="0">
                <a:solidFill>
                  <a:srgbClr val="FF0000"/>
                </a:solidFill>
                <a:latin typeface="Helvetica Neue" panose="02000503000000020004" pitchFamily="2" charset="0"/>
                <a:ea typeface="+mn-ea"/>
              </a:rPr>
              <a:t> </a:t>
            </a:r>
            <a:r>
              <a:rPr lang="en-US" altLang="zh-CN" sz="1400" dirty="0" err="1">
                <a:solidFill>
                  <a:srgbClr val="FF0000"/>
                </a:solidFill>
                <a:latin typeface="Helvetica Neue" panose="02000503000000020004" pitchFamily="2" charset="0"/>
                <a:ea typeface="+mn-ea"/>
              </a:rPr>
              <a:t>len</a:t>
            </a:r>
            <a:r>
              <a:rPr lang="en-US" altLang="zh-CN" sz="1400" dirty="0">
                <a:solidFill>
                  <a:srgbClr val="FF0000"/>
                </a:solidFill>
                <a:latin typeface="Helvetica Neue" panose="02000503000000020004" pitchFamily="2" charset="0"/>
                <a:ea typeface="+mn-ea"/>
              </a:rPr>
              <a:t>=len1</a:t>
            </a:r>
          </a:p>
          <a:p>
            <a:pPr marL="214313" indent="-214313">
              <a:buFont typeface="Wingdings" panose="05000000000000000000" pitchFamily="2" charset="2"/>
              <a:buChar char="l"/>
            </a:pPr>
            <a:r>
              <a:rPr lang="zh-CN" altLang="en-US" sz="1400" dirty="0">
                <a:solidFill>
                  <a:srgbClr val="595959"/>
                </a:solidFill>
                <a:latin typeface="Helvetica Neue" panose="02000503000000020004" pitchFamily="2" charset="0"/>
                <a:ea typeface="+mn-ea"/>
              </a:rPr>
              <a:t>旁路中间节点伪造返回给客户端的</a:t>
            </a:r>
            <a:r>
              <a:rPr lang="en-US" altLang="zh-CN" sz="1400" dirty="0">
                <a:solidFill>
                  <a:srgbClr val="595959"/>
                </a:solidFill>
                <a:latin typeface="Helvetica Neue" panose="02000503000000020004" pitchFamily="2" charset="0"/>
                <a:ea typeface="+mn-ea"/>
              </a:rPr>
              <a:t>seq2</a:t>
            </a:r>
            <a:r>
              <a:rPr lang="zh-CN" altLang="en-US" sz="1400" dirty="0">
                <a:solidFill>
                  <a:srgbClr val="595959"/>
                </a:solidFill>
                <a:latin typeface="Helvetica Neue" panose="02000503000000020004" pitchFamily="2" charset="0"/>
                <a:ea typeface="+mn-ea"/>
              </a:rPr>
              <a:t>和</a:t>
            </a:r>
            <a:r>
              <a:rPr lang="en-US" altLang="zh-CN" sz="1400" dirty="0">
                <a:solidFill>
                  <a:srgbClr val="595959"/>
                </a:solidFill>
                <a:latin typeface="Helvetica Neue" panose="02000503000000020004" pitchFamily="2" charset="0"/>
                <a:ea typeface="+mn-ea"/>
              </a:rPr>
              <a:t>ack2</a:t>
            </a:r>
            <a:r>
              <a:rPr lang="zh-CN" altLang="en-US" sz="1400" dirty="0">
                <a:solidFill>
                  <a:srgbClr val="595959"/>
                </a:solidFill>
                <a:latin typeface="Helvetica Neue" panose="02000503000000020004" pitchFamily="2" charset="0"/>
                <a:ea typeface="+mn-ea"/>
              </a:rPr>
              <a:t>需要满足这种关系：</a:t>
            </a:r>
            <a:r>
              <a:rPr lang="en-US" altLang="zh-CN" sz="1400" dirty="0">
                <a:solidFill>
                  <a:srgbClr val="FF0000"/>
                </a:solidFill>
                <a:latin typeface="Helvetica Neue" panose="02000503000000020004" pitchFamily="2" charset="0"/>
                <a:ea typeface="+mn-ea"/>
              </a:rPr>
              <a:t>seq2 = ack1  ack2 = seq1+len1</a:t>
            </a:r>
            <a:endParaRPr lang="en-US" altLang="zh-CN" sz="1400" dirty="0">
              <a:solidFill>
                <a:srgbClr val="595959"/>
              </a:solidFill>
              <a:latin typeface="Helvetica Neue" panose="02000503000000020004" pitchFamily="2" charset="0"/>
              <a:ea typeface="+mn-ea"/>
            </a:endParaRPr>
          </a:p>
          <a:p>
            <a:pPr marL="214313" indent="-214313">
              <a:buFont typeface="Wingdings" panose="05000000000000000000" pitchFamily="2" charset="2"/>
              <a:buChar char="l"/>
            </a:pPr>
            <a:r>
              <a:rPr lang="zh-CN" altLang="en-US" sz="1400" dirty="0">
                <a:solidFill>
                  <a:srgbClr val="595959"/>
                </a:solidFill>
                <a:latin typeface="Helvetica Neue" panose="02000503000000020004" pitchFamily="2" charset="0"/>
                <a:ea typeface="+mn-ea"/>
              </a:rPr>
              <a:t>阻断</a:t>
            </a:r>
            <a:r>
              <a:rPr lang="en-US" altLang="zh-CN" sz="1400" dirty="0">
                <a:solidFill>
                  <a:srgbClr val="595959"/>
                </a:solidFill>
                <a:latin typeface="Helvetica Neue" panose="02000503000000020004" pitchFamily="2" charset="0"/>
                <a:ea typeface="+mn-ea"/>
              </a:rPr>
              <a:t>S</a:t>
            </a:r>
            <a:r>
              <a:rPr lang="zh-CN" altLang="en-US" sz="1400" dirty="0">
                <a:solidFill>
                  <a:srgbClr val="595959"/>
                </a:solidFill>
                <a:latin typeface="Helvetica Neue" panose="02000503000000020004" pitchFamily="2" charset="0"/>
                <a:ea typeface="+mn-ea"/>
              </a:rPr>
              <a:t>向</a:t>
            </a:r>
            <a:r>
              <a:rPr lang="en-US" altLang="zh-CN" sz="1400" dirty="0">
                <a:solidFill>
                  <a:srgbClr val="595959"/>
                </a:solidFill>
                <a:latin typeface="Helvetica Neue" panose="02000503000000020004" pitchFamily="2" charset="0"/>
                <a:ea typeface="+mn-ea"/>
              </a:rPr>
              <a:t>C</a:t>
            </a:r>
            <a:r>
              <a:rPr lang="zh-CN" altLang="en-US" sz="1400" dirty="0">
                <a:solidFill>
                  <a:srgbClr val="595959"/>
                </a:solidFill>
                <a:latin typeface="Helvetica Neue" panose="02000503000000020004" pitchFamily="2" charset="0"/>
                <a:ea typeface="+mn-ea"/>
              </a:rPr>
              <a:t>方向原理相同</a:t>
            </a:r>
            <a:endParaRPr lang="en-US" altLang="zh-CN" sz="1400" dirty="0">
              <a:solidFill>
                <a:srgbClr val="595959"/>
              </a:solidFill>
              <a:latin typeface="Helvetica Neue" panose="02000503000000020004" pitchFamily="2" charset="0"/>
              <a:ea typeface="+mn-ea"/>
            </a:endParaRPr>
          </a:p>
          <a:p>
            <a:pPr marL="214313" indent="-214313">
              <a:buFont typeface="Wingdings" panose="05000000000000000000" pitchFamily="2" charset="2"/>
              <a:buChar char="l"/>
            </a:pPr>
            <a:r>
              <a:rPr lang="zh-CN" altLang="en-US" sz="1400" dirty="0">
                <a:solidFill>
                  <a:srgbClr val="595959"/>
                </a:solidFill>
                <a:latin typeface="Helvetica Neue" panose="02000503000000020004" pitchFamily="2" charset="0"/>
                <a:ea typeface="+mn-ea"/>
              </a:rPr>
              <a:t>需要根据收到的报文计算</a:t>
            </a:r>
            <a:r>
              <a:rPr lang="en-US" altLang="zh-CN" sz="1400" dirty="0">
                <a:solidFill>
                  <a:srgbClr val="595959"/>
                </a:solidFill>
                <a:latin typeface="Helvetica Neue" panose="02000503000000020004" pitchFamily="2" charset="0"/>
                <a:ea typeface="+mn-ea"/>
              </a:rPr>
              <a:t>seq</a:t>
            </a:r>
            <a:r>
              <a:rPr lang="zh-CN" altLang="en-US" sz="1400" dirty="0">
                <a:solidFill>
                  <a:srgbClr val="595959"/>
                </a:solidFill>
                <a:latin typeface="Helvetica Neue" panose="02000503000000020004" pitchFamily="2" charset="0"/>
                <a:ea typeface="+mn-ea"/>
              </a:rPr>
              <a:t>和</a:t>
            </a:r>
            <a:r>
              <a:rPr lang="en-US" altLang="zh-CN" sz="1400" dirty="0">
                <a:solidFill>
                  <a:srgbClr val="595959"/>
                </a:solidFill>
                <a:latin typeface="Helvetica Neue" panose="02000503000000020004" pitchFamily="2" charset="0"/>
                <a:ea typeface="+mn-ea"/>
              </a:rPr>
              <a:t>ack</a:t>
            </a:r>
            <a:endParaRPr lang="zh-CN" altLang="en-US" sz="1400" dirty="0">
              <a:solidFill>
                <a:srgbClr val="595959"/>
              </a:solidFill>
              <a:latin typeface="Helvetica Neue" panose="02000503000000020004" pitchFamily="2" charset="0"/>
              <a:ea typeface="+mn-ea"/>
            </a:endParaRPr>
          </a:p>
        </p:txBody>
      </p:sp>
      <p:sp>
        <p:nvSpPr>
          <p:cNvPr id="9" name="内容占位符 2">
            <a:extLst>
              <a:ext uri="{FF2B5EF4-FFF2-40B4-BE49-F238E27FC236}">
                <a16:creationId xmlns:a16="http://schemas.microsoft.com/office/drawing/2014/main" id="{787CAEE2-43B5-3D66-4E31-8CAD761B141E}"/>
              </a:ext>
            </a:extLst>
          </p:cNvPr>
          <p:cNvSpPr txBox="1">
            <a:spLocks/>
          </p:cNvSpPr>
          <p:nvPr/>
        </p:nvSpPr>
        <p:spPr>
          <a:xfrm>
            <a:off x="4583112" y="5062346"/>
            <a:ext cx="3999455" cy="1061017"/>
          </a:xfrm>
          <a:prstGeom prst="rect">
            <a:avLst/>
          </a:prstGeom>
          <a:noFill/>
          <a:ln>
            <a:miter lim="800000"/>
          </a:ln>
        </p:spPr>
        <p:txBody>
          <a:bodyPr vert="horz" wrap="square" lIns="91440" tIns="45720" rIns="91440" bIns="45720" rtlCol="0" anchor="t" anchorCtr="0">
            <a:noAutofit/>
          </a:bodyPr>
          <a:lstStyle>
            <a:lvl1pPr marL="342900" indent="-342900" algn="l" defTabSz="914400" rtl="0" eaLnBrk="0" fontAlgn="base" latinLnBrk="0" hangingPunct="0">
              <a:lnSpc>
                <a:spcPct val="100000"/>
              </a:lnSpc>
              <a:spcBef>
                <a:spcPct val="20000"/>
              </a:spcBef>
              <a:spcAft>
                <a:spcPct val="0"/>
              </a:spcAft>
              <a:buClrTx/>
              <a:buSzTx/>
              <a:buFontTx/>
              <a:buChar char="•"/>
              <a:defRPr kumimoji="0" lang="zh-CN" altLang="en-US" sz="2800" b="0" i="0" u="none" kern="120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Tx/>
              <a:buChar char="–"/>
              <a:defRPr kumimoji="0" lang="zh-CN" altLang="en-US" sz="2400" b="0" i="0" u="none" kern="120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Tx/>
              <a:buChar char="•"/>
              <a:defRPr kumimoji="0" lang="zh-CN" altLang="en-US" sz="2000" b="0" i="0" u="none" kern="120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Tx/>
              <a:buChar char="–"/>
              <a:defRPr kumimoji="0" lang="zh-CN" altLang="en-US" sz="1600" b="0" i="0" u="none" kern="120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Tx/>
              <a:buChar char="»"/>
              <a:defRPr kumimoji="0" lang="zh-CN" altLang="en-US" sz="1400" b="0" i="0" u="none" kern="1200">
                <a:solidFill>
                  <a:schemeClr val="tx1"/>
                </a:solidFill>
                <a:latin typeface="+mn-lt"/>
                <a:ea typeface="+mn-ea"/>
                <a:cs typeface="+mn-cs"/>
              </a:defRPr>
            </a:lvl5pPr>
            <a:lvl6pPr marL="25146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6pPr>
            <a:lvl7pPr marL="29718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7pPr>
            <a:lvl8pPr marL="34290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8pPr>
            <a:lvl9pPr marL="38862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9pPr>
          </a:lstStyle>
          <a:p>
            <a:pPr marL="0" indent="0">
              <a:buNone/>
            </a:pPr>
            <a:r>
              <a:rPr lang="en" altLang="zh-CN" sz="1400" dirty="0">
                <a:solidFill>
                  <a:schemeClr val="accent1">
                    <a:lumMod val="50000"/>
                  </a:schemeClr>
                </a:solidFill>
                <a:latin typeface="Helvetica Neue" panose="02000503000000020004" pitchFamily="2" charset="0"/>
              </a:rPr>
              <a:t>RST </a:t>
            </a:r>
            <a:r>
              <a:rPr lang="zh-CN" altLang="en-US" sz="1400" dirty="0">
                <a:solidFill>
                  <a:schemeClr val="accent1">
                    <a:lumMod val="50000"/>
                  </a:schemeClr>
                </a:solidFill>
                <a:latin typeface="Helvetica Neue" panose="02000503000000020004" pitchFamily="2" charset="0"/>
              </a:rPr>
              <a:t>攻击并不能阻止全部的 </a:t>
            </a:r>
            <a:r>
              <a:rPr lang="en" altLang="zh-CN" sz="1400" dirty="0">
                <a:solidFill>
                  <a:schemeClr val="accent1">
                    <a:lumMod val="50000"/>
                  </a:schemeClr>
                </a:solidFill>
                <a:latin typeface="Helvetica Neue" panose="02000503000000020004" pitchFamily="2" charset="0"/>
              </a:rPr>
              <a:t>TCP </a:t>
            </a:r>
            <a:r>
              <a:rPr lang="zh-CN" altLang="en-US" sz="1400" dirty="0">
                <a:solidFill>
                  <a:schemeClr val="accent1">
                    <a:lumMod val="50000"/>
                  </a:schemeClr>
                </a:solidFill>
                <a:latin typeface="Helvetica Neue" panose="02000503000000020004" pitchFamily="2" charset="0"/>
              </a:rPr>
              <a:t>链接，好比说在浏览一些简单网页的时候，阻断率就不高，由于等到 </a:t>
            </a:r>
            <a:r>
              <a:rPr lang="en" altLang="zh-CN" sz="1400" dirty="0">
                <a:solidFill>
                  <a:schemeClr val="accent1">
                    <a:lumMod val="50000"/>
                  </a:schemeClr>
                </a:solidFill>
                <a:latin typeface="Helvetica Neue" panose="02000503000000020004" pitchFamily="2" charset="0"/>
              </a:rPr>
              <a:t>RST </a:t>
            </a:r>
            <a:r>
              <a:rPr lang="zh-CN" altLang="en-US" sz="1400" dirty="0">
                <a:solidFill>
                  <a:schemeClr val="accent1">
                    <a:lumMod val="50000"/>
                  </a:schemeClr>
                </a:solidFill>
                <a:latin typeface="Helvetica Neue" panose="02000503000000020004" pitchFamily="2" charset="0"/>
              </a:rPr>
              <a:t>包到达客户机电脑的时候，页面内容就已经传输结束了</a:t>
            </a:r>
            <a:endParaRPr lang="en" altLang="en-US" sz="1400" dirty="0">
              <a:solidFill>
                <a:schemeClr val="accent1">
                  <a:lumMod val="50000"/>
                </a:schemeClr>
              </a:solidFill>
              <a:latin typeface="Helvetica Neue" panose="02000503000000020004" pitchFamily="2" charset="0"/>
            </a:endParaRPr>
          </a:p>
        </p:txBody>
      </p:sp>
    </p:spTree>
    <p:extLst>
      <p:ext uri="{BB962C8B-B14F-4D97-AF65-F5344CB8AC3E}">
        <p14:creationId xmlns:p14="http://schemas.microsoft.com/office/powerpoint/2010/main" val="532940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t> </a:t>
            </a:r>
            <a:r>
              <a:rPr lang="en" altLang="zh-CN" sz="3800" b="1" dirty="0">
                <a:latin typeface="Arial" panose="020B0604020202020204" pitchFamily="34" charset="0"/>
                <a:ea typeface="宋体" panose="02010600030101010101" pitchFamily="2" charset="-122"/>
              </a:rPr>
              <a:t>TCP RST</a:t>
            </a:r>
            <a:r>
              <a:rPr lang="zh-CN" altLang="en" sz="3800" b="1" dirty="0">
                <a:latin typeface="Arial" panose="020B0604020202020204" pitchFamily="34" charset="0"/>
                <a:ea typeface="宋体" panose="02010600030101010101" pitchFamily="2" charset="-122"/>
              </a:rPr>
              <a:t>阻断</a:t>
            </a:r>
            <a:r>
              <a:rPr lang="en-US" altLang="zh-CN" sz="3800" b="1" dirty="0">
                <a:latin typeface="Arial" panose="020B0604020202020204" pitchFamily="34" charset="0"/>
                <a:ea typeface="宋体" panose="02010600030101010101" pitchFamily="2" charset="-122"/>
              </a:rPr>
              <a:t>TCP </a:t>
            </a:r>
            <a:r>
              <a:rPr lang="zh-CN" altLang="en-US" sz="3800" b="1" dirty="0">
                <a:latin typeface="Arial" panose="020B0604020202020204" pitchFamily="34" charset="0"/>
                <a:ea typeface="宋体" panose="02010600030101010101" pitchFamily="2" charset="-122"/>
              </a:rPr>
              <a:t>连接</a:t>
            </a:r>
            <a:b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b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a:extLst>
              <a:ext uri="{FF2B5EF4-FFF2-40B4-BE49-F238E27FC236}">
                <a16:creationId xmlns:a16="http://schemas.microsoft.com/office/drawing/2014/main" id="{C590B496-E3BC-4229-2725-B69D55EF8786}"/>
              </a:ext>
            </a:extLst>
          </p:cNvPr>
          <p:cNvSpPr txBox="1">
            <a:spLocks/>
          </p:cNvSpPr>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en" altLang="zh-CN" sz="2000" dirty="0">
                <a:solidFill>
                  <a:srgbClr val="C00000"/>
                </a:solidFill>
                <a:latin typeface="Times New Roman" panose="02020603050405020304" pitchFamily="18" charset="0"/>
                <a:cs typeface="Times New Roman" panose="02020603050405020304" pitchFamily="18" charset="0"/>
              </a:rPr>
              <a:t>RST</a:t>
            </a:r>
            <a:r>
              <a:rPr lang="zh-CN" altLang="en" sz="2000" dirty="0">
                <a:solidFill>
                  <a:srgbClr val="C00000"/>
                </a:solidFill>
                <a:latin typeface="Times New Roman" panose="02020603050405020304" pitchFamily="18" charset="0"/>
                <a:cs typeface="Times New Roman" panose="02020603050405020304" pitchFamily="18" charset="0"/>
              </a:rPr>
              <a:t>阻断</a:t>
            </a:r>
            <a:endParaRPr lang="en" altLang="zh-CN" sz="2000" dirty="0">
              <a:solidFill>
                <a:srgbClr val="C00000"/>
              </a:solidFill>
              <a:latin typeface="Times New Roman" panose="02020603050405020304" pitchFamily="18" charset="0"/>
              <a:cs typeface="Times New Roman" panose="02020603050405020304" pitchFamily="18" charset="0"/>
            </a:endParaRPr>
          </a:p>
        </p:txBody>
      </p:sp>
      <p:sp>
        <p:nvSpPr>
          <p:cNvPr id="8" name="灯片编号占位符 6">
            <a:extLst>
              <a:ext uri="{FF2B5EF4-FFF2-40B4-BE49-F238E27FC236}">
                <a16:creationId xmlns:a16="http://schemas.microsoft.com/office/drawing/2014/main" id="{085DDDB8-50FF-4C17-93D3-699A84F7A10B}"/>
              </a:ext>
            </a:extLst>
          </p:cNvPr>
          <p:cNvSpPr txBox="1">
            <a:spLocks/>
          </p:cNvSpPr>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pPr algn="r"/>
              <a:t>12</a:t>
            </a:fld>
            <a:endParaRPr lang="zh-CN" altLang="en-US" sz="1400"/>
          </a:p>
        </p:txBody>
      </p:sp>
      <p:sp>
        <p:nvSpPr>
          <p:cNvPr id="6" name="灯片编号占位符 4">
            <a:extLst>
              <a:ext uri="{FF2B5EF4-FFF2-40B4-BE49-F238E27FC236}">
                <a16:creationId xmlns:a16="http://schemas.microsoft.com/office/drawing/2014/main" id="{B071988D-9ECF-C4C4-3598-9ACC9D2FA7AA}"/>
              </a:ext>
            </a:extLst>
          </p:cNvPr>
          <p:cNvSpPr txBox="1">
            <a:spLocks/>
          </p:cNvSpPr>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pPr algn="r"/>
              <a:t>12</a:t>
            </a:fld>
            <a:endParaRPr lang="zh-CN" altLang="en-US" sz="1400"/>
          </a:p>
        </p:txBody>
      </p:sp>
      <p:pic>
        <p:nvPicPr>
          <p:cNvPr id="8194" name="Picture 2">
            <a:extLst>
              <a:ext uri="{FF2B5EF4-FFF2-40B4-BE49-F238E27FC236}">
                <a16:creationId xmlns:a16="http://schemas.microsoft.com/office/drawing/2014/main" id="{95762FAC-7F3F-DAC7-5373-D736CFF552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19" r="13968" b="20660"/>
          <a:stretch/>
        </p:blipFill>
        <p:spPr bwMode="auto">
          <a:xfrm>
            <a:off x="287523" y="1615210"/>
            <a:ext cx="4176465" cy="189219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F67ADDD-73C8-5009-96B7-60E75BE7AA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77" t="3644" r="7863" b="16023"/>
          <a:stretch/>
        </p:blipFill>
        <p:spPr bwMode="auto">
          <a:xfrm>
            <a:off x="0" y="3636713"/>
            <a:ext cx="4608512" cy="237811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E73E0579-0665-26B5-2472-E6FCED199804}"/>
              </a:ext>
            </a:extLst>
          </p:cNvPr>
          <p:cNvSpPr/>
          <p:nvPr/>
        </p:nvSpPr>
        <p:spPr>
          <a:xfrm>
            <a:off x="4463988" y="1956800"/>
            <a:ext cx="3940591" cy="590931"/>
          </a:xfrm>
          <a:prstGeom prst="rect">
            <a:avLst/>
          </a:prstGeom>
        </p:spPr>
        <p:txBody>
          <a:bodyPr wrap="square">
            <a:spAutoFit/>
          </a:bodyPr>
          <a:lstStyle/>
          <a:p>
            <a:r>
              <a:rPr lang="zh-CN" altLang="en-US" b="1" dirty="0">
                <a:solidFill>
                  <a:srgbClr val="C00000"/>
                </a:solidFill>
                <a:latin typeface="-apple-system"/>
              </a:rPr>
              <a:t>序列号的值不在</a:t>
            </a:r>
            <a:r>
              <a:rPr lang="en-US" altLang="zh-CN" b="1" dirty="0">
                <a:solidFill>
                  <a:srgbClr val="C00000"/>
                </a:solidFill>
                <a:latin typeface="-apple-system"/>
              </a:rPr>
              <a:t>A</a:t>
            </a:r>
            <a:r>
              <a:rPr lang="zh-CN" altLang="en-US" b="1" dirty="0">
                <a:solidFill>
                  <a:srgbClr val="C00000"/>
                </a:solidFill>
                <a:latin typeface="-apple-system"/>
              </a:rPr>
              <a:t>之前向</a:t>
            </a:r>
            <a:r>
              <a:rPr lang="en-US" altLang="zh-CN" b="1" dirty="0">
                <a:solidFill>
                  <a:srgbClr val="C00000"/>
                </a:solidFill>
                <a:latin typeface="-apple-system"/>
              </a:rPr>
              <a:t>B</a:t>
            </a:r>
            <a:r>
              <a:rPr lang="zh-CN" altLang="en-US" b="1" dirty="0">
                <a:solidFill>
                  <a:srgbClr val="C00000"/>
                </a:solidFill>
                <a:latin typeface="-apple-system"/>
              </a:rPr>
              <a:t>发送时</a:t>
            </a:r>
            <a:r>
              <a:rPr lang="en-US" altLang="zh-CN" b="1" dirty="0">
                <a:solidFill>
                  <a:srgbClr val="C00000"/>
                </a:solidFill>
                <a:latin typeface="-apple-system"/>
              </a:rPr>
              <a:t>B</a:t>
            </a:r>
            <a:r>
              <a:rPr lang="zh-CN" altLang="en-US" b="1" dirty="0">
                <a:solidFill>
                  <a:srgbClr val="C00000"/>
                </a:solidFill>
                <a:latin typeface="-apple-system"/>
              </a:rPr>
              <a:t>的滑动窗口内，</a:t>
            </a:r>
            <a:r>
              <a:rPr lang="en-US" altLang="zh-CN" b="1" dirty="0">
                <a:solidFill>
                  <a:srgbClr val="C00000"/>
                </a:solidFill>
                <a:latin typeface="-apple-system"/>
              </a:rPr>
              <a:t>B</a:t>
            </a:r>
            <a:r>
              <a:rPr lang="zh-CN" altLang="en-US" b="1" dirty="0">
                <a:solidFill>
                  <a:srgbClr val="C00000"/>
                </a:solidFill>
                <a:latin typeface="-apple-system"/>
              </a:rPr>
              <a:t>是会主动丢弃的。</a:t>
            </a:r>
            <a:endParaRPr lang="zh-CN" altLang="en-US" b="1" dirty="0">
              <a:solidFill>
                <a:srgbClr val="C00000"/>
              </a:solidFill>
            </a:endParaRPr>
          </a:p>
        </p:txBody>
      </p:sp>
      <p:pic>
        <p:nvPicPr>
          <p:cNvPr id="10242" name="Picture 2">
            <a:extLst>
              <a:ext uri="{FF2B5EF4-FFF2-40B4-BE49-F238E27FC236}">
                <a16:creationId xmlns:a16="http://schemas.microsoft.com/office/drawing/2014/main" id="{FC7AE62F-1F83-4883-8032-FB467E58B8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576" r="8403" b="15737"/>
          <a:stretch/>
        </p:blipFill>
        <p:spPr bwMode="auto">
          <a:xfrm>
            <a:off x="4680014" y="2620801"/>
            <a:ext cx="3557458" cy="168222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B49D7398-D279-C724-3EA3-696013B2D406}"/>
              </a:ext>
            </a:extLst>
          </p:cNvPr>
          <p:cNvPicPr>
            <a:picLocks noChangeAspect="1"/>
          </p:cNvPicPr>
          <p:nvPr/>
        </p:nvPicPr>
        <p:blipFill>
          <a:blip r:embed="rId5"/>
          <a:stretch>
            <a:fillRect/>
          </a:stretch>
        </p:blipFill>
        <p:spPr>
          <a:xfrm>
            <a:off x="4515491" y="5022171"/>
            <a:ext cx="4246240" cy="1375454"/>
          </a:xfrm>
          <a:prstGeom prst="rect">
            <a:avLst/>
          </a:prstGeom>
        </p:spPr>
      </p:pic>
      <p:sp>
        <p:nvSpPr>
          <p:cNvPr id="10" name="矩形 9">
            <a:extLst>
              <a:ext uri="{FF2B5EF4-FFF2-40B4-BE49-F238E27FC236}">
                <a16:creationId xmlns:a16="http://schemas.microsoft.com/office/drawing/2014/main" id="{35AFDAB7-13ED-14FA-CE7B-253373FA484F}"/>
              </a:ext>
            </a:extLst>
          </p:cNvPr>
          <p:cNvSpPr/>
          <p:nvPr/>
        </p:nvSpPr>
        <p:spPr>
          <a:xfrm>
            <a:off x="4463987" y="4347010"/>
            <a:ext cx="3940591" cy="590931"/>
          </a:xfrm>
          <a:prstGeom prst="rect">
            <a:avLst/>
          </a:prstGeom>
        </p:spPr>
        <p:txBody>
          <a:bodyPr wrap="square">
            <a:spAutoFit/>
          </a:bodyPr>
          <a:lstStyle/>
          <a:p>
            <a:r>
              <a:rPr lang="zh-CN" altLang="en-US" b="1" dirty="0">
                <a:solidFill>
                  <a:srgbClr val="C00000"/>
                </a:solidFill>
                <a:latin typeface="-apple-system"/>
              </a:rPr>
              <a:t>多猜几个</a:t>
            </a:r>
            <a:r>
              <a:rPr lang="en-US" altLang="zh-CN" b="1" dirty="0">
                <a:solidFill>
                  <a:srgbClr val="C00000"/>
                </a:solidFill>
                <a:latin typeface="-apple-system"/>
              </a:rPr>
              <a:t>seq</a:t>
            </a:r>
            <a:r>
              <a:rPr lang="zh-CN" altLang="en-US" b="1" dirty="0">
                <a:solidFill>
                  <a:srgbClr val="C00000"/>
                </a:solidFill>
                <a:latin typeface="-apple-system"/>
              </a:rPr>
              <a:t>，防止比真正客户机发的慢（参见给大家的参考代码）</a:t>
            </a:r>
            <a:endParaRPr lang="zh-CN" altLang="en-US" b="1" dirty="0">
              <a:solidFill>
                <a:srgbClr val="C00000"/>
              </a:solidFill>
            </a:endParaRPr>
          </a:p>
        </p:txBody>
      </p:sp>
    </p:spTree>
    <p:extLst>
      <p:ext uri="{BB962C8B-B14F-4D97-AF65-F5344CB8AC3E}">
        <p14:creationId xmlns:p14="http://schemas.microsoft.com/office/powerpoint/2010/main" val="1580166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06AEC59-DA18-6573-D9AA-05BBAFA557F6}"/>
              </a:ext>
            </a:extLst>
          </p:cNvPr>
          <p:cNvSpPr txBox="1"/>
          <p:nvPr/>
        </p:nvSpPr>
        <p:spPr>
          <a:xfrm>
            <a:off x="1691680" y="2492896"/>
            <a:ext cx="5688632" cy="657296"/>
          </a:xfrm>
          <a:prstGeom prst="rect">
            <a:avLst/>
          </a:prstGeom>
          <a:noFill/>
        </p:spPr>
        <p:txBody>
          <a:bodyPr wrap="square">
            <a:spAutoFit/>
          </a:bodyPr>
          <a:lstStyle/>
          <a:p>
            <a:r>
              <a:rPr lang="en-US" altLang="zh-CN" sz="4000" b="1" dirty="0">
                <a:solidFill>
                  <a:srgbClr val="232323"/>
                </a:solidFill>
                <a:effectLst/>
                <a:latin typeface="Baoli SC" panose="02010600040101010101" pitchFamily="2" charset="-122"/>
                <a:ea typeface="Baoli SC" panose="02010600040101010101" pitchFamily="2" charset="-122"/>
              </a:rPr>
              <a:t>2.</a:t>
            </a:r>
            <a:r>
              <a:rPr lang="zh-CN" altLang="en-US" sz="4000" b="1" dirty="0">
                <a:solidFill>
                  <a:srgbClr val="232323"/>
                </a:solidFill>
                <a:effectLst/>
                <a:latin typeface="Baoli SC" panose="02010600040101010101" pitchFamily="2" charset="-122"/>
                <a:ea typeface="Baoli SC" panose="02010600040101010101" pitchFamily="2" charset="-122"/>
              </a:rPr>
              <a:t> 高性能网络流量监测 </a:t>
            </a:r>
            <a:endParaRPr lang="zh-CN" altLang="en-US" sz="4000" b="1" dirty="0">
              <a:effectLst/>
              <a:latin typeface="Baoli SC" panose="02010600040101010101" pitchFamily="2" charset="-122"/>
              <a:ea typeface="Baoli SC" panose="02010600040101010101" pitchFamily="2" charset="-122"/>
            </a:endParaRPr>
          </a:p>
        </p:txBody>
      </p:sp>
    </p:spTree>
    <p:extLst>
      <p:ext uri="{BB962C8B-B14F-4D97-AF65-F5344CB8AC3E}">
        <p14:creationId xmlns:p14="http://schemas.microsoft.com/office/powerpoint/2010/main" val="2999988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idx="4294967295"/>
          </p:nvPr>
        </p:nvSpPr>
        <p:spPr>
          <a:xfrm>
            <a:off x="323528" y="44624"/>
            <a:ext cx="7437512" cy="720725"/>
          </a:xfrm>
          <a:prstGeom prst="rect">
            <a:avLst/>
          </a:prstGeom>
          <a:noFill/>
          <a:ln>
            <a:miter lim="800000"/>
          </a:ln>
        </p:spPr>
        <p:txBody>
          <a:bodyPr vert="horz" wrap="square" lIns="91440" tIns="45720" rIns="91440" bIns="45720" anchor="ctr" anchorCtr="0"/>
          <a:lstStyle>
            <a:lvl1pPr marL="0" indent="0" algn="ctr" defTabSz="914400" rtl="0" eaLnBrk="0" fontAlgn="base" hangingPunct="0">
              <a:lnSpc>
                <a:spcPct val="100000"/>
              </a:lnSpc>
              <a:spcBef>
                <a:spcPct val="0"/>
              </a:spcBef>
              <a:spcAft>
                <a:spcPct val="0"/>
              </a:spcAft>
              <a:buClrTx/>
              <a:buSzTx/>
              <a:buFontTx/>
              <a:buNone/>
              <a:defRPr kumimoji="0" lang="zh-CN" altLang="en-US" sz="3200" b="0" i="0" u="none">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lvl="0" algn="l"/>
            <a:r>
              <a:rPr dirty="0"/>
              <a:t>Libpcap抓包性能分析</a:t>
            </a:r>
          </a:p>
        </p:txBody>
      </p:sp>
      <p:pic>
        <p:nvPicPr>
          <p:cNvPr id="13315" name="Picture 12"/>
          <p:cNvPicPr/>
          <p:nvPr/>
        </p:nvPicPr>
        <p:blipFill>
          <a:blip r:embed="rId2"/>
          <a:stretch>
            <a:fillRect/>
          </a:stretch>
        </p:blipFill>
        <p:spPr>
          <a:xfrm>
            <a:off x="539552" y="1052736"/>
            <a:ext cx="6161088" cy="4519612"/>
          </a:xfrm>
          <a:prstGeom prst="rect">
            <a:avLst/>
          </a:prstGeom>
          <a:noFill/>
          <a:ln>
            <a:noFill/>
            <a:miter lim="800000"/>
          </a:ln>
        </p:spPr>
      </p:pic>
      <p:sp>
        <p:nvSpPr>
          <p:cNvPr id="13316" name="灯片编号占位符 3"/>
          <p:cNvSpPr>
            <a:spLocks noGrp="1"/>
          </p:cNvSpPr>
          <p:nvPr>
            <p:ph type="sldNum"/>
          </p:nvPr>
        </p:nvSpPr>
        <p:spPr>
          <a:xfrm>
            <a:off x="6553200" y="6245225"/>
            <a:ext cx="2133600" cy="476250"/>
          </a:xfrm>
          <a:prstGeom prst="rect">
            <a:avLst/>
          </a:prstGeom>
          <a:noFill/>
          <a:ln>
            <a:noFill/>
            <a:miter lim="800000"/>
          </a:ln>
        </p:spPr>
        <p:txBody>
          <a:bodyPr/>
          <a:lstStyle>
            <a:defPPr>
              <a:defRPr lang="zh-CN"/>
            </a:defPPr>
            <a:lvl1pPr marL="0" indent="0" algn="l" defTabSz="914400"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1pPr>
            <a:lvl2pPr marL="742950" indent="-28575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2pPr>
            <a:lvl3pPr marL="1143000" indent="-22860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3pPr>
            <a:lvl4pPr marL="1600200" indent="-22860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4pPr>
            <a:lvl5pPr marL="2057400" indent="-22860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5pPr>
            <a:lvl6pPr marL="2286000" algn="l" defTabSz="914400" rtl="0" eaLnBrk="1" latinLnBrk="0" hangingPunct="1">
              <a:defRPr lang="zh-CN" altLang="en-US" sz="1800" kern="1200">
                <a:solidFill>
                  <a:schemeClr val="tx1"/>
                </a:solidFill>
                <a:latin typeface="+mn-lt"/>
                <a:ea typeface="+mn-ea"/>
                <a:cs typeface="+mn-cs"/>
              </a:defRPr>
            </a:lvl6pPr>
            <a:lvl7pPr marL="2743200" algn="l" defTabSz="914400" rtl="0" eaLnBrk="1" latinLnBrk="0" hangingPunct="1">
              <a:defRPr lang="zh-CN" altLang="en-US" sz="1800" kern="1200">
                <a:solidFill>
                  <a:schemeClr val="tx1"/>
                </a:solidFill>
                <a:latin typeface="+mn-lt"/>
                <a:ea typeface="+mn-ea"/>
                <a:cs typeface="+mn-cs"/>
              </a:defRPr>
            </a:lvl7pPr>
            <a:lvl8pPr marL="3200400" algn="l" defTabSz="914400" rtl="0" eaLnBrk="1" latinLnBrk="0" hangingPunct="1">
              <a:defRPr lang="zh-CN" altLang="en-US" sz="1800" kern="1200">
                <a:solidFill>
                  <a:schemeClr val="tx1"/>
                </a:solidFill>
                <a:latin typeface="+mn-lt"/>
                <a:ea typeface="+mn-ea"/>
                <a:cs typeface="+mn-cs"/>
              </a:defRPr>
            </a:lvl8pPr>
            <a:lvl9pPr marL="3657600" algn="l" defTabSz="914400" rtl="0" eaLnBrk="1" latinLnBrk="0" hangingPunct="1">
              <a:defRPr lang="zh-CN" altLang="en-US" sz="1800" kern="1200">
                <a:solidFill>
                  <a:schemeClr val="tx1"/>
                </a:solidFill>
                <a:latin typeface="+mn-lt"/>
                <a:ea typeface="+mn-ea"/>
                <a:cs typeface="+mn-cs"/>
              </a:defRPr>
            </a:lvl9pPr>
          </a:lstStyle>
          <a:p>
            <a:pPr marL="0" lvl="0" indent="0" algn="r" eaLnBrk="1" hangingPunct="1"/>
            <a:fld id="{DF7A475F-2157-41C7-BAFC-9D9A98B1488B}" type="slidenum">
              <a:rPr lang="zh-CN" altLang="en-US" sz="1400"/>
              <a:t>14</a:t>
            </a:fld>
            <a:endParaRPr lang="en-US" altLang="zh-CN"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idx="4294967295"/>
          </p:nvPr>
        </p:nvSpPr>
        <p:spPr>
          <a:xfrm>
            <a:off x="323528" y="188640"/>
            <a:ext cx="4248472" cy="720725"/>
          </a:xfrm>
          <a:prstGeom prst="rect">
            <a:avLst/>
          </a:prstGeom>
          <a:noFill/>
          <a:ln>
            <a:miter lim="800000"/>
          </a:ln>
        </p:spPr>
        <p:txBody>
          <a:bodyPr vert="horz" wrap="square" lIns="91440" tIns="45720" rIns="91440" bIns="45720" anchor="ctr" anchorCtr="0"/>
          <a:lstStyle>
            <a:lvl1pPr marL="0" indent="0" algn="ctr" defTabSz="914400" rtl="0" eaLnBrk="0" fontAlgn="base" hangingPunct="0">
              <a:lnSpc>
                <a:spcPct val="100000"/>
              </a:lnSpc>
              <a:spcBef>
                <a:spcPct val="0"/>
              </a:spcBef>
              <a:spcAft>
                <a:spcPct val="0"/>
              </a:spcAft>
              <a:buClrTx/>
              <a:buSzTx/>
              <a:buFontTx/>
              <a:buNone/>
              <a:defRPr kumimoji="0" lang="zh-CN" altLang="en-US" sz="3200" b="0" i="0" u="none">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lvl="0"/>
            <a:r>
              <a:rPr dirty="0"/>
              <a:t>Libpcap抓包性能分析</a:t>
            </a:r>
          </a:p>
        </p:txBody>
      </p:sp>
      <p:sp>
        <p:nvSpPr>
          <p:cNvPr id="14339" name="内容占位符 2"/>
          <p:cNvSpPr>
            <a:spLocks noGrp="1"/>
          </p:cNvSpPr>
          <p:nvPr>
            <p:ph idx="4294967295"/>
          </p:nvPr>
        </p:nvSpPr>
        <p:spPr>
          <a:xfrm>
            <a:off x="323528" y="1412776"/>
            <a:ext cx="8229600" cy="4319588"/>
          </a:xfrm>
          <a:prstGeom prst="rect">
            <a:avLst/>
          </a:prstGeom>
          <a:noFill/>
          <a:ln>
            <a:miter lim="800000"/>
          </a:ln>
        </p:spPr>
        <p:txBody>
          <a:bodyPr vert="horz" wrap="square" lIns="91440" tIns="45720" rIns="91440" bIns="45720" anchor="t" anchorCtr="0">
            <a:normAutofit fontScale="92500" lnSpcReduction="20000"/>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600" b="0" i="0" u="none">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400" b="0" i="0" u="none">
                <a:solidFill>
                  <a:schemeClr val="tx1"/>
                </a:solidFill>
                <a:latin typeface="+mn-lt"/>
                <a:ea typeface="+mn-ea"/>
              </a:defRPr>
            </a:lvl5pPr>
            <a:lvl6pPr marL="2514600" indent="-228600" algn="l" rtl="0" eaLnBrk="0" fontAlgn="base" hangingPunct="0">
              <a:spcBef>
                <a:spcPct val="20000"/>
              </a:spcBef>
              <a:spcAft>
                <a:spcPct val="0"/>
              </a:spcAft>
              <a:buChar char="»"/>
              <a:defRPr lang="zh-CN" altLang="en-US" sz="1400">
                <a:solidFill>
                  <a:schemeClr val="tx1"/>
                </a:solidFill>
                <a:latin typeface="+mn-lt"/>
                <a:ea typeface="+mn-ea"/>
              </a:defRPr>
            </a:lvl6pPr>
            <a:lvl7pPr marL="2971800" indent="-228600" algn="l" rtl="0" eaLnBrk="0" fontAlgn="base" hangingPunct="0">
              <a:spcBef>
                <a:spcPct val="20000"/>
              </a:spcBef>
              <a:spcAft>
                <a:spcPct val="0"/>
              </a:spcAft>
              <a:buChar char="»"/>
              <a:defRPr lang="zh-CN" altLang="en-US" sz="1400">
                <a:solidFill>
                  <a:schemeClr val="tx1"/>
                </a:solidFill>
                <a:latin typeface="+mn-lt"/>
                <a:ea typeface="+mn-ea"/>
              </a:defRPr>
            </a:lvl7pPr>
            <a:lvl8pPr marL="3429000" indent="-228600" algn="l" rtl="0" eaLnBrk="0" fontAlgn="base" hangingPunct="0">
              <a:spcBef>
                <a:spcPct val="20000"/>
              </a:spcBef>
              <a:spcAft>
                <a:spcPct val="0"/>
              </a:spcAft>
              <a:buChar char="»"/>
              <a:defRPr lang="zh-CN" altLang="en-US" sz="1400">
                <a:solidFill>
                  <a:schemeClr val="tx1"/>
                </a:solidFill>
                <a:latin typeface="+mn-lt"/>
                <a:ea typeface="+mn-ea"/>
              </a:defRPr>
            </a:lvl8pPr>
            <a:lvl9pPr marL="3886200" indent="-228600" algn="l" rtl="0" eaLnBrk="0" fontAlgn="base" hangingPunct="0">
              <a:spcBef>
                <a:spcPct val="20000"/>
              </a:spcBef>
              <a:spcAft>
                <a:spcPct val="0"/>
              </a:spcAft>
              <a:buChar char="»"/>
              <a:defRPr lang="zh-CN" altLang="en-US" sz="1400">
                <a:solidFill>
                  <a:schemeClr val="tx1"/>
                </a:solidFill>
                <a:latin typeface="+mn-lt"/>
                <a:ea typeface="+mn-ea"/>
              </a:defRPr>
            </a:lvl9pPr>
          </a:lstStyle>
          <a:p>
            <a:pPr lvl="0"/>
            <a:r>
              <a:rPr lang="zh-CN" altLang="en-US" dirty="0"/>
              <a:t>高速复杂网络环境下</a:t>
            </a:r>
            <a:r>
              <a:rPr lang="en-US" altLang="zh-CN" dirty="0" err="1"/>
              <a:t>libpcap</a:t>
            </a:r>
            <a:r>
              <a:rPr lang="zh-CN" altLang="en-US" dirty="0"/>
              <a:t>丢包的原因主要有以下两个方面：</a:t>
            </a:r>
          </a:p>
          <a:p>
            <a:pPr lvl="0">
              <a:buNone/>
            </a:pPr>
            <a:r>
              <a:rPr lang="en-US" altLang="zh-CN" sz="2000" dirty="0"/>
              <a:t>	</a:t>
            </a:r>
            <a:r>
              <a:rPr lang="en-US" altLang="zh-CN" sz="2000" dirty="0">
                <a:solidFill>
                  <a:srgbClr val="FF0000"/>
                </a:solidFill>
              </a:rPr>
              <a:t>1</a:t>
            </a:r>
            <a:r>
              <a:rPr lang="zh-CN" altLang="en-US" sz="2000" dirty="0">
                <a:solidFill>
                  <a:srgbClr val="FF0000"/>
                </a:solidFill>
              </a:rPr>
              <a:t>）</a:t>
            </a:r>
            <a:r>
              <a:rPr lang="en-US" altLang="zh-CN" sz="2000" dirty="0" err="1">
                <a:solidFill>
                  <a:srgbClr val="FF0000"/>
                </a:solidFill>
              </a:rPr>
              <a:t>Cpu</a:t>
            </a:r>
            <a:r>
              <a:rPr lang="zh-CN" altLang="en-US" sz="2000" dirty="0">
                <a:solidFill>
                  <a:srgbClr val="FF0000"/>
                </a:solidFill>
              </a:rPr>
              <a:t>处于频繁中断状态，造成接收数据包效率低下。</a:t>
            </a:r>
          </a:p>
          <a:p>
            <a:pPr lvl="0">
              <a:buNone/>
            </a:pPr>
            <a:r>
              <a:rPr lang="en-US" altLang="zh-CN" sz="2000" dirty="0"/>
              <a:t>		</a:t>
            </a:r>
            <a:r>
              <a:rPr lang="zh-CN" altLang="en-US" sz="2000" dirty="0"/>
              <a:t>我们可以假想一个场景，我们使用标准的</a:t>
            </a:r>
            <a:r>
              <a:rPr lang="en-US" altLang="en-US" sz="2000" dirty="0"/>
              <a:t> </a:t>
            </a:r>
            <a:r>
              <a:rPr lang="en-US" altLang="zh-CN" sz="2000" dirty="0"/>
              <a:t>100M </a:t>
            </a:r>
            <a:r>
              <a:rPr lang="zh-CN" altLang="en-US" sz="2000" dirty="0"/>
              <a:t>网卡，可能实际达到的接收速率为</a:t>
            </a:r>
            <a:r>
              <a:rPr lang="en-US" altLang="en-US" sz="2000" dirty="0"/>
              <a:t> </a:t>
            </a:r>
            <a:r>
              <a:rPr lang="en-US" altLang="zh-CN" sz="2000" dirty="0"/>
              <a:t>80MBits/s</a:t>
            </a:r>
            <a:r>
              <a:rPr lang="zh-CN" altLang="en-US" sz="2000" dirty="0"/>
              <a:t>，而此时数据包最大长度为</a:t>
            </a:r>
            <a:r>
              <a:rPr lang="en-US" altLang="en-US" sz="2000" dirty="0"/>
              <a:t> </a:t>
            </a:r>
            <a:r>
              <a:rPr lang="en-US" altLang="zh-CN" sz="2000" dirty="0"/>
              <a:t>1500Bytes</a:t>
            </a:r>
            <a:r>
              <a:rPr lang="zh-CN" altLang="en-US" sz="2000" dirty="0"/>
              <a:t>，则每秒产生的中断数目为：</a:t>
            </a:r>
          </a:p>
          <a:p>
            <a:pPr lvl="0">
              <a:buNone/>
            </a:pPr>
            <a:r>
              <a:rPr lang="en-US" altLang="zh-CN" sz="2000" dirty="0"/>
              <a:t>		80M bits/s / (8 Bits/Byte * 1500 Byte) = 6667 </a:t>
            </a:r>
            <a:r>
              <a:rPr lang="zh-CN" altLang="en-US" sz="2000" dirty="0"/>
              <a:t>个中断</a:t>
            </a:r>
            <a:r>
              <a:rPr lang="en-US" altLang="en-US" sz="2000" dirty="0"/>
              <a:t> </a:t>
            </a:r>
            <a:r>
              <a:rPr lang="en-US" altLang="zh-CN" sz="2000" dirty="0"/>
              <a:t>/s</a:t>
            </a:r>
            <a:r>
              <a:rPr lang="zh-CN" altLang="en-US" sz="2000" dirty="0"/>
              <a:t>。</a:t>
            </a:r>
          </a:p>
          <a:p>
            <a:pPr lvl="0">
              <a:buNone/>
            </a:pPr>
            <a:r>
              <a:rPr lang="en-US" altLang="zh-CN" sz="2000" dirty="0"/>
              <a:t>	</a:t>
            </a:r>
            <a:r>
              <a:rPr lang="zh-CN" altLang="en-US" sz="2000" dirty="0"/>
              <a:t>数据包最短长度为</a:t>
            </a:r>
            <a:r>
              <a:rPr lang="en-US" altLang="zh-CN" sz="2000" dirty="0"/>
              <a:t>46Bytes</a:t>
            </a:r>
            <a:r>
              <a:rPr lang="zh-CN" altLang="en-US" sz="2000" dirty="0"/>
              <a:t>，则每秒产生的中断数目为：</a:t>
            </a:r>
          </a:p>
          <a:p>
            <a:pPr lvl="0">
              <a:buNone/>
            </a:pPr>
            <a:r>
              <a:rPr lang="en-US" altLang="zh-CN" sz="2000" dirty="0"/>
              <a:t>		80M bits/s / (8 Bits/Byte * 46 Byte) = 217391 </a:t>
            </a:r>
            <a:r>
              <a:rPr lang="zh-CN" altLang="en-US" sz="2000" dirty="0"/>
              <a:t>个中断</a:t>
            </a:r>
            <a:r>
              <a:rPr lang="en-US" altLang="en-US" sz="2000" dirty="0"/>
              <a:t> </a:t>
            </a:r>
            <a:r>
              <a:rPr lang="en-US" altLang="zh-CN" sz="2000" dirty="0"/>
              <a:t>/s</a:t>
            </a:r>
            <a:r>
              <a:rPr lang="zh-CN" altLang="en-US" sz="2000" dirty="0"/>
              <a:t>。</a:t>
            </a:r>
          </a:p>
          <a:p>
            <a:pPr lvl="0">
              <a:buNone/>
            </a:pPr>
            <a:r>
              <a:rPr lang="en-US" altLang="zh-CN" sz="2000" dirty="0"/>
              <a:t>	</a:t>
            </a:r>
            <a:r>
              <a:rPr lang="zh-CN" altLang="en-US" sz="2000" dirty="0"/>
              <a:t>每秒</a:t>
            </a:r>
            <a:r>
              <a:rPr lang="en-US" altLang="en-US" sz="2000" dirty="0"/>
              <a:t> </a:t>
            </a:r>
            <a:r>
              <a:rPr lang="en-US" altLang="zh-CN" sz="2000" dirty="0"/>
              <a:t>6667</a:t>
            </a:r>
            <a:r>
              <a:rPr lang="zh-CN" altLang="en-US" sz="2000" dirty="0"/>
              <a:t>到</a:t>
            </a:r>
            <a:r>
              <a:rPr lang="en-US" altLang="zh-CN" sz="2000" dirty="0"/>
              <a:t>217391</a:t>
            </a:r>
            <a:r>
              <a:rPr lang="zh-CN" altLang="en-US" sz="2000" dirty="0"/>
              <a:t>个中断，对于系统是个很大的压力。</a:t>
            </a:r>
          </a:p>
          <a:p>
            <a:pPr lvl="0">
              <a:buNone/>
            </a:pPr>
            <a:r>
              <a:rPr lang="en-US" altLang="zh-CN" sz="2000" dirty="0"/>
              <a:t>	</a:t>
            </a:r>
            <a:r>
              <a:rPr lang="en-US" altLang="zh-CN" sz="2000" dirty="0">
                <a:solidFill>
                  <a:srgbClr val="FF0000"/>
                </a:solidFill>
              </a:rPr>
              <a:t>2</a:t>
            </a:r>
            <a:r>
              <a:rPr lang="zh-CN" altLang="en-US" sz="2000" dirty="0">
                <a:solidFill>
                  <a:srgbClr val="FF0000"/>
                </a:solidFill>
              </a:rPr>
              <a:t>）数据包被多次拷贝，浪费了大量时间和资源。从网卡驱动到内核，再从内核到用户空间。</a:t>
            </a:r>
          </a:p>
          <a:p>
            <a:pPr lvl="0">
              <a:buNone/>
            </a:pPr>
            <a:endParaRPr lang="en-US" altLang="zh-CN" dirty="0"/>
          </a:p>
          <a:p>
            <a:pPr lvl="0">
              <a:buNone/>
            </a:pPr>
            <a:r>
              <a:rPr lang="en-US" altLang="zh-CN" dirty="0"/>
              <a:t>	</a:t>
            </a:r>
            <a:endParaRPr lang="zh-CN" altLang="en-US" dirty="0"/>
          </a:p>
        </p:txBody>
      </p:sp>
      <p:sp>
        <p:nvSpPr>
          <p:cNvPr id="14340" name="灯片编号占位符 3"/>
          <p:cNvSpPr>
            <a:spLocks noGrp="1"/>
          </p:cNvSpPr>
          <p:nvPr>
            <p:ph type="sldNum"/>
          </p:nvPr>
        </p:nvSpPr>
        <p:spPr>
          <a:xfrm>
            <a:off x="6553200" y="6245225"/>
            <a:ext cx="2133600" cy="476250"/>
          </a:xfrm>
          <a:prstGeom prst="rect">
            <a:avLst/>
          </a:prstGeom>
          <a:noFill/>
          <a:ln>
            <a:noFill/>
            <a:miter lim="800000"/>
          </a:ln>
        </p:spPr>
        <p:txBody>
          <a:bodyPr/>
          <a:lstStyle>
            <a:defPPr>
              <a:defRPr lang="zh-CN"/>
            </a:defPPr>
            <a:lvl1pPr marL="0" indent="0" algn="l" defTabSz="914400"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1pPr>
            <a:lvl2pPr marL="742950" indent="-28575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2pPr>
            <a:lvl3pPr marL="1143000" indent="-22860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3pPr>
            <a:lvl4pPr marL="1600200" indent="-22860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4pPr>
            <a:lvl5pPr marL="2057400" indent="-22860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5pPr>
            <a:lvl6pPr marL="2286000" algn="l" defTabSz="914400" rtl="0" eaLnBrk="1" latinLnBrk="0" hangingPunct="1">
              <a:defRPr lang="zh-CN" altLang="en-US" sz="1800" kern="1200">
                <a:solidFill>
                  <a:schemeClr val="tx1"/>
                </a:solidFill>
                <a:latin typeface="+mn-lt"/>
                <a:ea typeface="+mn-ea"/>
                <a:cs typeface="+mn-cs"/>
              </a:defRPr>
            </a:lvl6pPr>
            <a:lvl7pPr marL="2743200" algn="l" defTabSz="914400" rtl="0" eaLnBrk="1" latinLnBrk="0" hangingPunct="1">
              <a:defRPr lang="zh-CN" altLang="en-US" sz="1800" kern="1200">
                <a:solidFill>
                  <a:schemeClr val="tx1"/>
                </a:solidFill>
                <a:latin typeface="+mn-lt"/>
                <a:ea typeface="+mn-ea"/>
                <a:cs typeface="+mn-cs"/>
              </a:defRPr>
            </a:lvl7pPr>
            <a:lvl8pPr marL="3200400" algn="l" defTabSz="914400" rtl="0" eaLnBrk="1" latinLnBrk="0" hangingPunct="1">
              <a:defRPr lang="zh-CN" altLang="en-US" sz="1800" kern="1200">
                <a:solidFill>
                  <a:schemeClr val="tx1"/>
                </a:solidFill>
                <a:latin typeface="+mn-lt"/>
                <a:ea typeface="+mn-ea"/>
                <a:cs typeface="+mn-cs"/>
              </a:defRPr>
            </a:lvl8pPr>
            <a:lvl9pPr marL="3657600" algn="l" defTabSz="914400" rtl="0" eaLnBrk="1" latinLnBrk="0" hangingPunct="1">
              <a:defRPr lang="zh-CN" altLang="en-US" sz="1800" kern="1200">
                <a:solidFill>
                  <a:schemeClr val="tx1"/>
                </a:solidFill>
                <a:latin typeface="+mn-lt"/>
                <a:ea typeface="+mn-ea"/>
                <a:cs typeface="+mn-cs"/>
              </a:defRPr>
            </a:lvl9pPr>
          </a:lstStyle>
          <a:p>
            <a:pPr marL="0" lvl="0" indent="0" algn="r" eaLnBrk="1" hangingPunct="1"/>
            <a:fld id="{2DCF6329-5CD8-498A-98F8-D63C6CB5B3E9}" type="slidenum">
              <a:rPr lang="zh-CN" altLang="en-US" sz="1400"/>
              <a:t>15</a:t>
            </a:fld>
            <a:endParaRPr lang="en-US" altLang="zh-CN"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内容占位符 2">
            <a:extLst>
              <a:ext uri="{FF2B5EF4-FFF2-40B4-BE49-F238E27FC236}">
                <a16:creationId xmlns:a16="http://schemas.microsoft.com/office/drawing/2014/main" id="{F8F5BC69-80A7-0385-7DD2-91494E69651A}"/>
              </a:ext>
            </a:extLst>
          </p:cNvPr>
          <p:cNvSpPr>
            <a:spLocks noGrp="1"/>
          </p:cNvSpPr>
          <p:nvPr>
            <p:ph idx="1"/>
          </p:nvPr>
        </p:nvSpPr>
        <p:spPr>
          <a:xfrm>
            <a:off x="1258888" y="1639888"/>
            <a:ext cx="8229600" cy="4525962"/>
          </a:xfrm>
        </p:spPr>
        <p:txBody>
          <a:bodyPr/>
          <a:lstStyle/>
          <a:p>
            <a:pPr marL="0" indent="0" eaLnBrk="1" hangingPunct="1"/>
            <a:endParaRPr lang="en-US" altLang="zh-CN" dirty="0"/>
          </a:p>
          <a:p>
            <a:pPr marL="1108075" lvl="1" indent="-741363" eaLnBrk="1" hangingPunct="1">
              <a:buFont typeface="Wingdings" pitchFamily="2" charset="2"/>
              <a:buChar char="ü"/>
            </a:pPr>
            <a:r>
              <a:rPr lang="zh-CN" altLang="en-US" sz="4200" dirty="0">
                <a:solidFill>
                  <a:srgbClr val="C00000"/>
                </a:solidFill>
                <a:latin typeface="隶书" pitchFamily="49" charset="-122"/>
                <a:ea typeface="隶书" pitchFamily="49" charset="-122"/>
              </a:rPr>
              <a:t>系统调用</a:t>
            </a:r>
          </a:p>
          <a:p>
            <a:pPr marL="1108075" lvl="1" indent="-741363" eaLnBrk="1" hangingPunct="1">
              <a:buFont typeface="Wingdings" pitchFamily="2" charset="2"/>
              <a:buChar char="ü"/>
            </a:pPr>
            <a:r>
              <a:rPr lang="zh-CN" altLang="en-US" sz="4200" dirty="0">
                <a:solidFill>
                  <a:srgbClr val="C00000"/>
                </a:solidFill>
                <a:latin typeface="隶书" pitchFamily="49" charset="-122"/>
                <a:ea typeface="隶书" pitchFamily="49" charset="-122"/>
              </a:rPr>
              <a:t>数据拷贝</a:t>
            </a:r>
          </a:p>
          <a:p>
            <a:pPr marL="1108075" lvl="1" indent="-741363" eaLnBrk="1" hangingPunct="1">
              <a:buFont typeface="Wingdings" pitchFamily="2" charset="2"/>
              <a:buChar char="ü"/>
            </a:pPr>
            <a:r>
              <a:rPr lang="zh-CN" altLang="en-US" sz="4200" dirty="0">
                <a:solidFill>
                  <a:srgbClr val="C00000"/>
                </a:solidFill>
                <a:latin typeface="隶书" pitchFamily="49" charset="-122"/>
                <a:ea typeface="隶书" pitchFamily="49" charset="-122"/>
              </a:rPr>
              <a:t>计算校验和</a:t>
            </a:r>
          </a:p>
          <a:p>
            <a:pPr marL="1108075" lvl="1" indent="-741363" eaLnBrk="1" hangingPunct="1">
              <a:buFont typeface="Wingdings" pitchFamily="2" charset="2"/>
              <a:buChar char="ü"/>
            </a:pPr>
            <a:r>
              <a:rPr lang="zh-CN" altLang="en-US" sz="4200" dirty="0">
                <a:solidFill>
                  <a:srgbClr val="C00000"/>
                </a:solidFill>
                <a:latin typeface="隶书" pitchFamily="49" charset="-122"/>
                <a:ea typeface="隶书" pitchFamily="49" charset="-122"/>
              </a:rPr>
              <a:t>网卡中断</a:t>
            </a:r>
            <a:endParaRPr lang="en-US" altLang="zh-CN" sz="4200" dirty="0">
              <a:solidFill>
                <a:srgbClr val="C00000"/>
              </a:solidFill>
              <a:latin typeface="隶书" pitchFamily="49" charset="-122"/>
              <a:ea typeface="隶书" pitchFamily="49" charset="-122"/>
            </a:endParaRPr>
          </a:p>
          <a:p>
            <a:pPr marL="1108075" lvl="1" indent="-741363" eaLnBrk="1" hangingPunct="1">
              <a:buFont typeface="Wingdings" pitchFamily="2" charset="2"/>
              <a:buChar char="ü"/>
            </a:pPr>
            <a:r>
              <a:rPr lang="zh-CN" altLang="en-US" sz="4200" dirty="0">
                <a:solidFill>
                  <a:srgbClr val="C00000"/>
                </a:solidFill>
                <a:latin typeface="隶书" pitchFamily="49" charset="-122"/>
                <a:ea typeface="隶书" pitchFamily="49" charset="-122"/>
              </a:rPr>
              <a:t>硬件性能</a:t>
            </a:r>
          </a:p>
          <a:p>
            <a:pPr marL="1108075" lvl="1" indent="-741363" eaLnBrk="1" hangingPunct="1"/>
            <a:endParaRPr lang="zh-CN" altLang="en-US" dirty="0"/>
          </a:p>
        </p:txBody>
      </p:sp>
      <p:sp>
        <p:nvSpPr>
          <p:cNvPr id="33794" name="标题 1">
            <a:extLst>
              <a:ext uri="{FF2B5EF4-FFF2-40B4-BE49-F238E27FC236}">
                <a16:creationId xmlns:a16="http://schemas.microsoft.com/office/drawing/2014/main" id="{29A9E550-58CF-6009-01DB-815EB200F6DB}"/>
              </a:ext>
            </a:extLst>
          </p:cNvPr>
          <p:cNvSpPr txBox="1">
            <a:spLocks/>
          </p:cNvSpPr>
          <p:nvPr/>
        </p:nvSpPr>
        <p:spPr bwMode="auto">
          <a:xfrm>
            <a:off x="251520" y="-24034"/>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3200" dirty="0">
                <a:solidFill>
                  <a:schemeClr val="tx2"/>
                </a:solidFill>
                <a:latin typeface="+mj-lt"/>
                <a:ea typeface="+mj-ea"/>
                <a:cs typeface="+mj-cs"/>
              </a:rPr>
              <a:t>被动数据获取性能影响因素</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内容占位符 2">
            <a:extLst>
              <a:ext uri="{FF2B5EF4-FFF2-40B4-BE49-F238E27FC236}">
                <a16:creationId xmlns:a16="http://schemas.microsoft.com/office/drawing/2014/main" id="{AF99A274-B76E-E837-EFAF-E1CF616B946F}"/>
              </a:ext>
            </a:extLst>
          </p:cNvPr>
          <p:cNvSpPr>
            <a:spLocks noGrp="1"/>
          </p:cNvSpPr>
          <p:nvPr>
            <p:ph idx="1"/>
          </p:nvPr>
        </p:nvSpPr>
        <p:spPr/>
        <p:txBody>
          <a:bodyPr/>
          <a:lstStyle/>
          <a:p>
            <a:pPr eaLnBrk="1" hangingPunct="1">
              <a:buFont typeface="Wingdings" pitchFamily="2" charset="2"/>
              <a:buChar char="p"/>
            </a:pPr>
            <a:r>
              <a:rPr lang="zh-CN" altLang="en-US" sz="2800" dirty="0"/>
              <a:t>一个网络数据包通过网卡进入内核，然后再进入用户空间的时候，至少会经过</a:t>
            </a:r>
            <a:r>
              <a:rPr lang="en-US" altLang="zh-CN" sz="2800" dirty="0"/>
              <a:t>2</a:t>
            </a:r>
            <a:r>
              <a:rPr lang="zh-CN" altLang="en-US" sz="2800" dirty="0"/>
              <a:t>次</a:t>
            </a:r>
            <a:r>
              <a:rPr lang="en-US" altLang="zh-CN" sz="2800" dirty="0"/>
              <a:t>data copy</a:t>
            </a:r>
            <a:r>
              <a:rPr lang="zh-CN" altLang="en-US" sz="2800" dirty="0"/>
              <a:t>。</a:t>
            </a:r>
            <a:endParaRPr lang="en-US" altLang="zh-CN" sz="2800" dirty="0"/>
          </a:p>
          <a:p>
            <a:pPr eaLnBrk="1" hangingPunct="1">
              <a:buFont typeface="Wingdings" pitchFamily="2" charset="2"/>
              <a:buChar char="p"/>
            </a:pPr>
            <a:r>
              <a:rPr lang="zh-CN" altLang="en-US" sz="2800" dirty="0"/>
              <a:t>这个数据包从</a:t>
            </a:r>
            <a:r>
              <a:rPr lang="en-US" altLang="zh-CN" sz="2800" dirty="0"/>
              <a:t>CPU</a:t>
            </a:r>
            <a:r>
              <a:rPr lang="zh-CN" altLang="en-US" sz="2800" dirty="0"/>
              <a:t>资源</a:t>
            </a:r>
            <a:r>
              <a:rPr lang="en-US" altLang="zh-CN" sz="2800" dirty="0"/>
              <a:t>80%</a:t>
            </a:r>
            <a:r>
              <a:rPr lang="zh-CN" altLang="en-US" sz="2800" dirty="0"/>
              <a:t>都消耗在这</a:t>
            </a:r>
            <a:r>
              <a:rPr lang="en-US" altLang="zh-CN" sz="2800" dirty="0"/>
              <a:t>2</a:t>
            </a:r>
            <a:r>
              <a:rPr lang="zh-CN" altLang="en-US" sz="2800" dirty="0"/>
              <a:t>次数据</a:t>
            </a:r>
            <a:r>
              <a:rPr lang="en-US" altLang="zh-CN" sz="2800" dirty="0"/>
              <a:t>copy</a:t>
            </a:r>
            <a:r>
              <a:rPr lang="zh-CN" altLang="en-US" sz="2800" dirty="0"/>
              <a:t>上</a:t>
            </a:r>
            <a:endParaRPr lang="en-US" altLang="zh-CN" sz="2800" dirty="0"/>
          </a:p>
          <a:p>
            <a:pPr eaLnBrk="1" hangingPunct="1">
              <a:buFont typeface="Wingdings" pitchFamily="2" charset="2"/>
              <a:buChar char="p"/>
            </a:pPr>
            <a:r>
              <a:rPr lang="zh-CN" altLang="en-US" sz="2800" dirty="0"/>
              <a:t>网卡到内核再到用户空间，这个拷贝的过程仅仅起到了“传输”的作用，而数据包内容没有任何变化。</a:t>
            </a:r>
            <a:endParaRPr lang="en-US" altLang="zh-CN" sz="2800" dirty="0"/>
          </a:p>
          <a:p>
            <a:pPr eaLnBrk="1" hangingPunct="1">
              <a:buFont typeface="Wingdings" pitchFamily="2" charset="2"/>
              <a:buChar char="p"/>
            </a:pPr>
            <a:r>
              <a:rPr lang="zh-CN" altLang="en-US" sz="2800" dirty="0"/>
              <a:t>零拷贝技术正是解决这两次拷贝。它能让两次拷贝完全消除，一次都不拷贝。</a:t>
            </a:r>
          </a:p>
        </p:txBody>
      </p:sp>
      <p:sp>
        <p:nvSpPr>
          <p:cNvPr id="35842" name="标题 1">
            <a:extLst>
              <a:ext uri="{FF2B5EF4-FFF2-40B4-BE49-F238E27FC236}">
                <a16:creationId xmlns:a16="http://schemas.microsoft.com/office/drawing/2014/main" id="{D0D75989-B2B9-0C43-796B-E42FFBA0DD3F}"/>
              </a:ext>
            </a:extLst>
          </p:cNvPr>
          <p:cNvSpPr txBox="1">
            <a:spLocks/>
          </p:cNvSpPr>
          <p:nvPr/>
        </p:nvSpPr>
        <p:spPr bwMode="auto">
          <a:xfrm>
            <a:off x="-468560" y="-99392"/>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kumimoji="1" lang="zh-CN" altLang="en-US" sz="4400" dirty="0">
                <a:latin typeface="Arial" panose="020B0604020202020204" pitchFamily="34" charset="0"/>
                <a:ea typeface="隶书" pitchFamily="49" charset="-122"/>
              </a:rPr>
              <a:t>高速被动获取方法</a:t>
            </a:r>
            <a:r>
              <a:rPr kumimoji="1" lang="en-US" altLang="zh-CN" sz="4400" dirty="0">
                <a:latin typeface="Arial" panose="020B0604020202020204" pitchFamily="34" charset="0"/>
                <a:ea typeface="隶书" pitchFamily="49" charset="-122"/>
              </a:rPr>
              <a:t>-</a:t>
            </a:r>
            <a:r>
              <a:rPr kumimoji="1" lang="zh-CN" altLang="en-US" sz="4400" dirty="0">
                <a:latin typeface="Arial" panose="020B0604020202020204" pitchFamily="34" charset="0"/>
                <a:ea typeface="隶书" pitchFamily="49" charset="-122"/>
              </a:rPr>
              <a:t>零拷贝</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9219BD-E05F-4BD8-E164-4C7BB71805CB}"/>
              </a:ext>
            </a:extLst>
          </p:cNvPr>
          <p:cNvSpPr>
            <a:spLocks noGrp="1"/>
          </p:cNvSpPr>
          <p:nvPr>
            <p:ph type="title"/>
          </p:nvPr>
        </p:nvSpPr>
        <p:spPr>
          <a:xfrm>
            <a:off x="628650" y="197485"/>
            <a:ext cx="7886700" cy="567219"/>
          </a:xfrm>
        </p:spPr>
        <p:txBody>
          <a:bodyPr/>
          <a:lstStyle/>
          <a:p>
            <a:r>
              <a:rPr kumimoji="1" lang="zh-CN" altLang="en-US" dirty="0"/>
              <a:t>网络协议栈</a:t>
            </a:r>
          </a:p>
        </p:txBody>
      </p:sp>
      <p:pic>
        <p:nvPicPr>
          <p:cNvPr id="7" name="图片 6">
            <a:extLst>
              <a:ext uri="{FF2B5EF4-FFF2-40B4-BE49-F238E27FC236}">
                <a16:creationId xmlns:a16="http://schemas.microsoft.com/office/drawing/2014/main" id="{A0737D1A-4788-A30A-A3C8-5870F09B5B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908720"/>
            <a:ext cx="6593747" cy="5486495"/>
          </a:xfrm>
          <a:prstGeom prst="rect">
            <a:avLst/>
          </a:prstGeom>
        </p:spPr>
      </p:pic>
    </p:spTree>
    <p:extLst>
      <p:ext uri="{BB962C8B-B14F-4D97-AF65-F5344CB8AC3E}">
        <p14:creationId xmlns:p14="http://schemas.microsoft.com/office/powerpoint/2010/main" val="2141431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848C7-7612-F13C-A81E-5FC6A9500F15}"/>
              </a:ext>
            </a:extLst>
          </p:cNvPr>
          <p:cNvSpPr>
            <a:spLocks noGrp="1"/>
          </p:cNvSpPr>
          <p:nvPr>
            <p:ph type="title"/>
          </p:nvPr>
        </p:nvSpPr>
        <p:spPr>
          <a:xfrm>
            <a:off x="628650" y="197485"/>
            <a:ext cx="7886700" cy="639227"/>
          </a:xfrm>
        </p:spPr>
        <p:txBody>
          <a:bodyPr>
            <a:normAutofit/>
          </a:bodyPr>
          <a:lstStyle/>
          <a:p>
            <a:r>
              <a:rPr lang="en-US" altLang="zh-CN" dirty="0"/>
              <a:t>Linux </a:t>
            </a:r>
            <a:r>
              <a:rPr lang="zh-CN" altLang="en-US" dirty="0"/>
              <a:t>传统优化技术 </a:t>
            </a:r>
            <a:r>
              <a:rPr lang="en-US" altLang="zh-CN" dirty="0"/>
              <a:t>-</a:t>
            </a:r>
            <a:r>
              <a:rPr lang="zh-CN" altLang="en-US" dirty="0"/>
              <a:t> </a:t>
            </a:r>
            <a:r>
              <a:rPr lang="en" altLang="zh-CN" dirty="0"/>
              <a:t>NAPI</a:t>
            </a:r>
            <a:r>
              <a:rPr lang="zh-CN" altLang="en-US" dirty="0"/>
              <a:t>技术</a:t>
            </a:r>
            <a:endParaRPr kumimoji="1" lang="zh-CN" altLang="en-US" dirty="0"/>
          </a:p>
        </p:txBody>
      </p:sp>
      <p:sp>
        <p:nvSpPr>
          <p:cNvPr id="3" name="内容占位符 2">
            <a:extLst>
              <a:ext uri="{FF2B5EF4-FFF2-40B4-BE49-F238E27FC236}">
                <a16:creationId xmlns:a16="http://schemas.microsoft.com/office/drawing/2014/main" id="{94AD848A-02A4-0779-65F2-7540C8F859F6}"/>
              </a:ext>
            </a:extLst>
          </p:cNvPr>
          <p:cNvSpPr>
            <a:spLocks noGrp="1"/>
          </p:cNvSpPr>
          <p:nvPr>
            <p:ph idx="1"/>
          </p:nvPr>
        </p:nvSpPr>
        <p:spPr>
          <a:xfrm>
            <a:off x="628650" y="1196752"/>
            <a:ext cx="8047806" cy="4980529"/>
          </a:xfrm>
        </p:spPr>
        <p:txBody>
          <a:bodyPr/>
          <a:lstStyle/>
          <a:p>
            <a:pPr lvl="0">
              <a:buNone/>
            </a:pPr>
            <a:r>
              <a:rPr lang="en-US" altLang="zh-CN" dirty="0">
                <a:solidFill>
                  <a:srgbClr val="C00000"/>
                </a:solidFill>
              </a:rPr>
              <a:t>NAPI</a:t>
            </a:r>
            <a:r>
              <a:rPr lang="zh-CN" altLang="en-US" dirty="0">
                <a:solidFill>
                  <a:srgbClr val="C00000"/>
                </a:solidFill>
              </a:rPr>
              <a:t>技术简介</a:t>
            </a:r>
            <a:endParaRPr lang="en-US" altLang="zh-CN" dirty="0">
              <a:solidFill>
                <a:srgbClr val="C00000"/>
              </a:solidFill>
            </a:endParaRPr>
          </a:p>
          <a:p>
            <a:pPr lvl="0" indent="0">
              <a:buFont typeface="Wingdings" pitchFamily="2" charset="2"/>
              <a:buChar char="l"/>
            </a:pPr>
            <a:r>
              <a:rPr lang="zh-CN" altLang="en-US" dirty="0">
                <a:solidFill>
                  <a:srgbClr val="002060"/>
                </a:solidFill>
              </a:rPr>
              <a:t> </a:t>
            </a:r>
            <a:r>
              <a:rPr lang="en-US" altLang="zh-CN" dirty="0">
                <a:solidFill>
                  <a:srgbClr val="C00000"/>
                </a:solidFill>
              </a:rPr>
              <a:t>NAPI</a:t>
            </a:r>
            <a:r>
              <a:rPr lang="zh-CN" altLang="en-US" dirty="0">
                <a:solidFill>
                  <a:srgbClr val="C00000"/>
                </a:solidFill>
              </a:rPr>
              <a:t>（</a:t>
            </a:r>
            <a:r>
              <a:rPr lang="en-US" altLang="zh-CN" dirty="0">
                <a:solidFill>
                  <a:srgbClr val="C00000"/>
                </a:solidFill>
              </a:rPr>
              <a:t>New API</a:t>
            </a:r>
            <a:r>
              <a:rPr lang="zh-CN" altLang="en-US" dirty="0">
                <a:solidFill>
                  <a:srgbClr val="C00000"/>
                </a:solidFill>
              </a:rPr>
              <a:t>） </a:t>
            </a:r>
            <a:r>
              <a:rPr lang="zh-CN" altLang="en-US" dirty="0">
                <a:solidFill>
                  <a:srgbClr val="002060"/>
                </a:solidFill>
              </a:rPr>
              <a:t>是</a:t>
            </a:r>
            <a:r>
              <a:rPr lang="en-US" altLang="en-US" dirty="0">
                <a:solidFill>
                  <a:srgbClr val="002060"/>
                </a:solidFill>
              </a:rPr>
              <a:t> </a:t>
            </a:r>
            <a:r>
              <a:rPr lang="en-US" altLang="zh-CN" dirty="0">
                <a:solidFill>
                  <a:srgbClr val="002060"/>
                </a:solidFill>
              </a:rPr>
              <a:t>Linux </a:t>
            </a:r>
            <a:r>
              <a:rPr lang="zh-CN" altLang="en-US" dirty="0">
                <a:solidFill>
                  <a:srgbClr val="002060"/>
                </a:solidFill>
              </a:rPr>
              <a:t>上采用的一种提高网络处理效率的技术，它的核心概念就是</a:t>
            </a:r>
            <a:r>
              <a:rPr lang="zh-CN" altLang="en-US" dirty="0">
                <a:solidFill>
                  <a:srgbClr val="C00000"/>
                </a:solidFill>
              </a:rPr>
              <a:t>不采用中断的方式读取数据</a:t>
            </a:r>
            <a:r>
              <a:rPr lang="zh-CN" altLang="en-US" dirty="0">
                <a:solidFill>
                  <a:srgbClr val="002060"/>
                </a:solidFill>
              </a:rPr>
              <a:t>，而代之以首先采用中断唤醒数据接收的服务程序（</a:t>
            </a:r>
            <a:r>
              <a:rPr lang="zh-CN" altLang="en-US" dirty="0">
                <a:solidFill>
                  <a:srgbClr val="C00000"/>
                </a:solidFill>
              </a:rPr>
              <a:t>软中断</a:t>
            </a:r>
            <a:r>
              <a:rPr lang="zh-CN" altLang="en-US" dirty="0">
                <a:solidFill>
                  <a:srgbClr val="002060"/>
                </a:solidFill>
              </a:rPr>
              <a:t>），然后</a:t>
            </a:r>
            <a:r>
              <a:rPr lang="en-US" altLang="en-US" dirty="0">
                <a:solidFill>
                  <a:srgbClr val="002060"/>
                </a:solidFill>
              </a:rPr>
              <a:t> </a:t>
            </a:r>
            <a:r>
              <a:rPr lang="en-US" altLang="zh-CN" dirty="0">
                <a:solidFill>
                  <a:srgbClr val="002060"/>
                </a:solidFill>
              </a:rPr>
              <a:t>POLL </a:t>
            </a:r>
            <a:r>
              <a:rPr lang="zh-CN" altLang="en-US" dirty="0">
                <a:solidFill>
                  <a:srgbClr val="002060"/>
                </a:solidFill>
              </a:rPr>
              <a:t>的方法来轮询数据。</a:t>
            </a:r>
            <a:endParaRPr lang="en-US" altLang="zh-CN" dirty="0">
              <a:solidFill>
                <a:srgbClr val="002060"/>
              </a:solidFill>
            </a:endParaRPr>
          </a:p>
          <a:p>
            <a:pPr indent="0">
              <a:buFont typeface="Wingdings" pitchFamily="2" charset="2"/>
              <a:buChar char="l"/>
            </a:pPr>
            <a:r>
              <a:rPr lang="zh-CN" altLang="en-US" dirty="0">
                <a:solidFill>
                  <a:srgbClr val="002060"/>
                </a:solidFill>
              </a:rPr>
              <a:t> 在复杂网络环境中， 丢包率上升的原因是在捕包过程中，</a:t>
            </a:r>
            <a:r>
              <a:rPr lang="en-US" altLang="en-US" dirty="0">
                <a:solidFill>
                  <a:srgbClr val="002060"/>
                </a:solidFill>
              </a:rPr>
              <a:t> </a:t>
            </a:r>
            <a:r>
              <a:rPr lang="en-US" altLang="zh-CN" dirty="0">
                <a:solidFill>
                  <a:srgbClr val="002060"/>
                </a:solidFill>
              </a:rPr>
              <a:t>CPU</a:t>
            </a:r>
            <a:r>
              <a:rPr lang="zh-CN" altLang="en-US" dirty="0">
                <a:solidFill>
                  <a:srgbClr val="002060"/>
                </a:solidFill>
              </a:rPr>
              <a:t>一直处于接收中断状态， 而没有把时间用于处理数据包的过程中来， 也就是进入了系统中断活锁状态。</a:t>
            </a:r>
          </a:p>
          <a:p>
            <a:pPr lvl="0" indent="0">
              <a:buFont typeface="Wingdings" pitchFamily="2" charset="2"/>
              <a:buChar char="l"/>
            </a:pPr>
            <a:r>
              <a:rPr lang="zh-CN" altLang="en-US" dirty="0">
                <a:solidFill>
                  <a:srgbClr val="002060"/>
                </a:solidFill>
              </a:rPr>
              <a:t> 利用</a:t>
            </a:r>
            <a:r>
              <a:rPr lang="en-US" altLang="zh-CN" dirty="0">
                <a:solidFill>
                  <a:srgbClr val="002060"/>
                </a:solidFill>
              </a:rPr>
              <a:t>NAPI</a:t>
            </a:r>
            <a:r>
              <a:rPr lang="zh-CN" altLang="en-US" dirty="0">
                <a:solidFill>
                  <a:srgbClr val="002060"/>
                </a:solidFill>
              </a:rPr>
              <a:t>技术的设备轮询机制可以成功解决这个问题，，</a:t>
            </a:r>
            <a:r>
              <a:rPr lang="en-US" altLang="zh-CN" dirty="0">
                <a:solidFill>
                  <a:srgbClr val="002060"/>
                </a:solidFill>
              </a:rPr>
              <a:t>NAPI</a:t>
            </a:r>
            <a:r>
              <a:rPr lang="zh-CN" altLang="en-US" dirty="0">
                <a:solidFill>
                  <a:srgbClr val="002060"/>
                </a:solidFill>
              </a:rPr>
              <a:t>机制的具体特点如下：</a:t>
            </a:r>
          </a:p>
          <a:p>
            <a:pPr lvl="0" indent="0">
              <a:buFont typeface="Wingdings" pitchFamily="2" charset="2"/>
              <a:buChar char="l"/>
            </a:pPr>
            <a:endParaRPr lang="zh-CN" altLang="en-US" dirty="0">
              <a:solidFill>
                <a:srgbClr val="002060"/>
              </a:solidFill>
            </a:endParaRPr>
          </a:p>
          <a:p>
            <a:endParaRPr kumimoji="1" lang="zh-CN" altLang="en-US" dirty="0"/>
          </a:p>
        </p:txBody>
      </p:sp>
      <p:sp>
        <p:nvSpPr>
          <p:cNvPr id="5" name="文本框 4">
            <a:extLst>
              <a:ext uri="{FF2B5EF4-FFF2-40B4-BE49-F238E27FC236}">
                <a16:creationId xmlns:a16="http://schemas.microsoft.com/office/drawing/2014/main" id="{C6E0B4FE-A28F-C880-ADE4-6E89BFC11EA1}"/>
              </a:ext>
            </a:extLst>
          </p:cNvPr>
          <p:cNvSpPr txBox="1"/>
          <p:nvPr/>
        </p:nvSpPr>
        <p:spPr>
          <a:xfrm>
            <a:off x="827584" y="4611916"/>
            <a:ext cx="8047806" cy="1565365"/>
          </a:xfrm>
          <a:prstGeom prst="rect">
            <a:avLst/>
          </a:prstGeom>
          <a:noFill/>
        </p:spPr>
        <p:txBody>
          <a:bodyPr wrap="square">
            <a:spAutoFit/>
          </a:bodyPr>
          <a:lstStyle/>
          <a:p>
            <a:pPr lvl="0">
              <a:buNone/>
            </a:pPr>
            <a:r>
              <a:rPr lang="en-US" altLang="zh-CN" dirty="0">
                <a:solidFill>
                  <a:srgbClr val="C00000"/>
                </a:solidFill>
                <a:latin typeface="Baoli SC" panose="02010600040101010101" pitchFamily="2" charset="-122"/>
                <a:ea typeface="Baoli SC" panose="02010600040101010101" pitchFamily="2" charset="-122"/>
              </a:rPr>
              <a:t>( 1) </a:t>
            </a:r>
            <a:r>
              <a:rPr lang="zh-CN" altLang="en-US" dirty="0">
                <a:solidFill>
                  <a:srgbClr val="C00000"/>
                </a:solidFill>
                <a:latin typeface="Baoli SC" panose="02010600040101010101" pitchFamily="2" charset="-122"/>
                <a:ea typeface="Baoli SC" panose="02010600040101010101" pitchFamily="2" charset="-122"/>
              </a:rPr>
              <a:t>当网卡接收到一个数据包， 便产生一个中断信号给系统</a:t>
            </a:r>
            <a:r>
              <a:rPr lang="en-US" altLang="zh-CN" dirty="0">
                <a:solidFill>
                  <a:srgbClr val="C00000"/>
                </a:solidFill>
                <a:latin typeface="Baoli SC" panose="02010600040101010101" pitchFamily="2" charset="-122"/>
                <a:ea typeface="Baoli SC" panose="02010600040101010101" pitchFamily="2" charset="-122"/>
              </a:rPr>
              <a:t>;</a:t>
            </a:r>
            <a:endParaRPr lang="zh-CN" altLang="zh-CN" dirty="0">
              <a:solidFill>
                <a:srgbClr val="C00000"/>
              </a:solidFill>
              <a:latin typeface="Baoli SC" panose="02010600040101010101" pitchFamily="2" charset="-122"/>
              <a:ea typeface="Baoli SC" panose="02010600040101010101" pitchFamily="2" charset="-122"/>
            </a:endParaRPr>
          </a:p>
          <a:p>
            <a:pPr lvl="0">
              <a:buNone/>
            </a:pPr>
            <a:r>
              <a:rPr lang="en-US" altLang="zh-CN" dirty="0">
                <a:solidFill>
                  <a:srgbClr val="C00000"/>
                </a:solidFill>
                <a:latin typeface="Baoli SC" panose="02010600040101010101" pitchFamily="2" charset="-122"/>
                <a:ea typeface="Baoli SC" panose="02010600040101010101" pitchFamily="2" charset="-122"/>
              </a:rPr>
              <a:t>( 2) </a:t>
            </a:r>
            <a:r>
              <a:rPr lang="zh-CN" altLang="en-US" dirty="0">
                <a:solidFill>
                  <a:srgbClr val="C00000"/>
                </a:solidFill>
                <a:latin typeface="Baoli SC" panose="02010600040101010101" pitchFamily="2" charset="-122"/>
                <a:ea typeface="Baoli SC" panose="02010600040101010101" pitchFamily="2" charset="-122"/>
              </a:rPr>
              <a:t>系统进行如下操作：</a:t>
            </a:r>
          </a:p>
          <a:p>
            <a:pPr lvl="0">
              <a:buNone/>
            </a:pPr>
            <a:r>
              <a:rPr lang="zh-CN" altLang="en-US" dirty="0">
                <a:solidFill>
                  <a:srgbClr val="C00000"/>
                </a:solidFill>
                <a:latin typeface="Baoli SC" panose="02010600040101010101" pitchFamily="2" charset="-122"/>
                <a:ea typeface="Baoli SC" panose="02010600040101010101" pitchFamily="2" charset="-122"/>
              </a:rPr>
              <a:t>       关闭网卡中断（屏蔽了中断信号，网卡仍然可以接收数据包到缓冲队列）</a:t>
            </a:r>
            <a:r>
              <a:rPr lang="en-US" altLang="zh-CN" dirty="0">
                <a:solidFill>
                  <a:srgbClr val="C00000"/>
                </a:solidFill>
                <a:latin typeface="Baoli SC" panose="02010600040101010101" pitchFamily="2" charset="-122"/>
                <a:ea typeface="Baoli SC" panose="02010600040101010101" pitchFamily="2" charset="-122"/>
              </a:rPr>
              <a:t>;</a:t>
            </a:r>
            <a:endParaRPr lang="zh-CN" altLang="zh-CN" dirty="0">
              <a:solidFill>
                <a:srgbClr val="C00000"/>
              </a:solidFill>
              <a:latin typeface="Baoli SC" panose="02010600040101010101" pitchFamily="2" charset="-122"/>
              <a:ea typeface="Baoli SC" panose="02010600040101010101" pitchFamily="2" charset="-122"/>
            </a:endParaRPr>
          </a:p>
          <a:p>
            <a:pPr lvl="0">
              <a:buNone/>
            </a:pPr>
            <a:r>
              <a:rPr lang="zh-CN" altLang="en-US" dirty="0">
                <a:solidFill>
                  <a:srgbClr val="C00000"/>
                </a:solidFill>
                <a:latin typeface="Baoli SC" panose="02010600040101010101" pitchFamily="2" charset="-122"/>
                <a:ea typeface="Baoli SC" panose="02010600040101010101" pitchFamily="2" charset="-122"/>
              </a:rPr>
              <a:t>       激活轮询进程， 对该网卡进行轮询（处理缓冲队列）</a:t>
            </a:r>
            <a:r>
              <a:rPr lang="en-US" altLang="zh-CN" dirty="0">
                <a:solidFill>
                  <a:srgbClr val="C00000"/>
                </a:solidFill>
                <a:latin typeface="Baoli SC" panose="02010600040101010101" pitchFamily="2" charset="-122"/>
                <a:ea typeface="Baoli SC" panose="02010600040101010101" pitchFamily="2" charset="-122"/>
              </a:rPr>
              <a:t>;</a:t>
            </a:r>
            <a:endParaRPr lang="zh-CN" altLang="zh-CN" dirty="0">
              <a:solidFill>
                <a:srgbClr val="C00000"/>
              </a:solidFill>
              <a:latin typeface="Baoli SC" panose="02010600040101010101" pitchFamily="2" charset="-122"/>
              <a:ea typeface="Baoli SC" panose="02010600040101010101" pitchFamily="2" charset="-122"/>
            </a:endParaRPr>
          </a:p>
          <a:p>
            <a:pPr lvl="0">
              <a:buNone/>
            </a:pPr>
            <a:r>
              <a:rPr lang="zh-CN" altLang="en-US" dirty="0">
                <a:solidFill>
                  <a:srgbClr val="C00000"/>
                </a:solidFill>
                <a:latin typeface="Baoli SC" panose="02010600040101010101" pitchFamily="2" charset="-122"/>
                <a:ea typeface="Baoli SC" panose="02010600040101010101" pitchFamily="2" charset="-122"/>
              </a:rPr>
              <a:t>       打开网卡中断（解除屏蔽中断信号）。</a:t>
            </a:r>
          </a:p>
        </p:txBody>
      </p:sp>
    </p:spTree>
    <p:extLst>
      <p:ext uri="{BB962C8B-B14F-4D97-AF65-F5344CB8AC3E}">
        <p14:creationId xmlns:p14="http://schemas.microsoft.com/office/powerpoint/2010/main" val="37337956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dirty="0">
                <a:latin typeface="Arial" panose="020B0604020202020204" pitchFamily="34" charset="0"/>
                <a:ea typeface="宋体" panose="02010600030101010101" pitchFamily="2" charset="-122"/>
              </a:rPr>
              <a:t>上节内容回顾总结</a:t>
            </a: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lvl="1" eaLnBrk="1" hangingPunct="1">
              <a:lnSpc>
                <a:spcPts val="3000"/>
              </a:lnSpc>
              <a:spcBef>
                <a:spcPts val="0"/>
              </a:spcBef>
              <a:buFont typeface="Wingdings" panose="05000000000000000000" pitchFamily="2" charset="2"/>
              <a:buChar char="p"/>
            </a:pPr>
            <a:r>
              <a:rPr lang="en-US" altLang="zh-CN" dirty="0">
                <a:solidFill>
                  <a:srgbClr val="C00000"/>
                </a:solidFill>
                <a:latin typeface="宋体" panose="02010600030101010101" pitchFamily="2" charset="-122"/>
                <a:ea typeface="宋体" panose="02010600030101010101" pitchFamily="2" charset="-122"/>
                <a:sym typeface="+mn-ea"/>
              </a:rPr>
              <a:t> </a:t>
            </a:r>
            <a:r>
              <a:rPr lang="zh-CN" altLang="en-US" dirty="0">
                <a:solidFill>
                  <a:srgbClr val="C00000"/>
                </a:solidFill>
                <a:latin typeface="宋体" panose="02010600030101010101" pitchFamily="2" charset="-122"/>
                <a:ea typeface="宋体" panose="02010600030101010101" pitchFamily="2" charset="-122"/>
                <a:sym typeface="+mn-ea"/>
              </a:rPr>
              <a:t>相关的网络技术</a:t>
            </a:r>
            <a:endParaRPr lang="en-US" altLang="zh-CN" dirty="0">
              <a:solidFill>
                <a:srgbClr val="C00000"/>
              </a:solidFill>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zh-CN" altLang="en-US" dirty="0">
                <a:latin typeface="宋体" panose="02010600030101010101" pitchFamily="2" charset="-122"/>
                <a:ea typeface="宋体" panose="02010600030101010101" pitchFamily="2" charset="-122"/>
                <a:sym typeface="+mn-ea"/>
              </a:rPr>
              <a:t>以太网相关知识、网卡工作模式</a:t>
            </a:r>
            <a:r>
              <a:rPr lang="en-US" altLang="zh-CN" dirty="0">
                <a:latin typeface="宋体" panose="02010600030101010101" pitchFamily="2" charset="-122"/>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混杂模式</a:t>
            </a:r>
            <a:endParaRPr lang="en-US" altLang="zh-CN" dirty="0">
              <a:latin typeface="宋体" panose="02010600030101010101" pitchFamily="2" charset="-122"/>
              <a:ea typeface="宋体" panose="02010600030101010101" pitchFamily="2" charset="-122"/>
              <a:sym typeface="+mn-ea"/>
            </a:endParaRPr>
          </a:p>
          <a:p>
            <a:pPr lvl="1" eaLnBrk="1" hangingPunct="1">
              <a:lnSpc>
                <a:spcPts val="3000"/>
              </a:lnSpc>
              <a:spcBef>
                <a:spcPts val="0"/>
              </a:spcBef>
              <a:buFont typeface="Wingdings" panose="05000000000000000000" pitchFamily="2" charset="2"/>
              <a:buChar char="p"/>
            </a:pPr>
            <a:r>
              <a:rPr lang="zh-CN" altLang="en-US" dirty="0">
                <a:solidFill>
                  <a:srgbClr val="C00000"/>
                </a:solidFill>
                <a:latin typeface="宋体" panose="02010600030101010101" pitchFamily="2" charset="-122"/>
                <a:ea typeface="宋体" panose="02010600030101010101" pitchFamily="2" charset="-122"/>
                <a:sym typeface="+mn-ea"/>
              </a:rPr>
              <a:t> 被动捕获模式 </a:t>
            </a:r>
            <a:r>
              <a:rPr lang="en-US" altLang="zh-CN" dirty="0">
                <a:solidFill>
                  <a:srgbClr val="C00000"/>
                </a:solidFill>
                <a:latin typeface="宋体" panose="02010600030101010101" pitchFamily="2" charset="-122"/>
                <a:ea typeface="宋体" panose="02010600030101010101" pitchFamily="2" charset="-122"/>
                <a:sym typeface="+mn-ea"/>
              </a:rPr>
              <a:t>-</a:t>
            </a:r>
            <a:r>
              <a:rPr lang="zh-CN" altLang="en-US" dirty="0">
                <a:solidFill>
                  <a:srgbClr val="C00000"/>
                </a:solidFill>
                <a:latin typeface="宋体" panose="02010600030101010101" pitchFamily="2" charset="-122"/>
                <a:ea typeface="宋体" panose="02010600030101010101" pitchFamily="2" charset="-122"/>
                <a:sym typeface="+mn-ea"/>
              </a:rPr>
              <a:t> </a:t>
            </a:r>
            <a:r>
              <a:rPr lang="zh-CN" altLang="en-US" dirty="0">
                <a:latin typeface="宋体" panose="02010600030101010101" pitchFamily="2" charset="-122"/>
                <a:ea typeface="宋体" panose="02010600030101010101" pitchFamily="2" charset="-122"/>
                <a:sym typeface="+mn-ea"/>
              </a:rPr>
              <a:t>串行、旁路</a:t>
            </a:r>
            <a:endParaRPr lang="en-US" altLang="zh-CN" dirty="0">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zh-CN" altLang="en-US" dirty="0">
                <a:latin typeface="宋体" panose="02010600030101010101" pitchFamily="2" charset="-122"/>
                <a:ea typeface="宋体" panose="02010600030101010101" pitchFamily="2" charset="-122"/>
                <a:sym typeface="+mn-ea"/>
              </a:rPr>
              <a:t>旁路方式 </a:t>
            </a:r>
            <a:r>
              <a:rPr lang="en-US" altLang="zh-CN" dirty="0">
                <a:latin typeface="宋体" panose="02010600030101010101" pitchFamily="2" charset="-122"/>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 优点： 不影响现有网络结构、性能高不会造成延迟、不会造成网 </a:t>
            </a:r>
            <a:endParaRPr lang="en-US" altLang="zh-CN" dirty="0">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zh-CN" altLang="en-US" dirty="0">
                <a:latin typeface="宋体" panose="02010600030101010101" pitchFamily="2" charset="-122"/>
                <a:ea typeface="宋体" panose="02010600030101010101" pitchFamily="2" charset="-122"/>
                <a:sym typeface="+mn-ea"/>
              </a:rPr>
              <a:t>                   络单点故障</a:t>
            </a:r>
            <a:endParaRPr lang="en-US" altLang="zh-CN" dirty="0">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zh-CN" altLang="en-US" dirty="0">
                <a:latin typeface="宋体" panose="02010600030101010101" pitchFamily="2" charset="-122"/>
                <a:ea typeface="宋体" panose="02010600030101010101" pitchFamily="2" charset="-122"/>
                <a:sym typeface="+mn-ea"/>
              </a:rPr>
              <a:t>          </a:t>
            </a:r>
            <a:r>
              <a:rPr lang="en-US" altLang="zh-CN" dirty="0">
                <a:latin typeface="宋体" panose="02010600030101010101" pitchFamily="2" charset="-122"/>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 缺点： 需要交换机支持镜像、不易管理问题通讯（管控问题）</a:t>
            </a:r>
            <a:endParaRPr lang="en-US" altLang="zh-CN" dirty="0">
              <a:latin typeface="宋体" panose="02010600030101010101" pitchFamily="2" charset="-122"/>
              <a:ea typeface="宋体" panose="02010600030101010101" pitchFamily="2" charset="-122"/>
              <a:sym typeface="+mn-ea"/>
            </a:endParaRPr>
          </a:p>
          <a:p>
            <a:pPr lvl="1" eaLnBrk="1" hangingPunct="1">
              <a:lnSpc>
                <a:spcPts val="3000"/>
              </a:lnSpc>
              <a:spcBef>
                <a:spcPts val="0"/>
              </a:spcBef>
              <a:buFont typeface="Wingdings" panose="05000000000000000000" pitchFamily="2" charset="2"/>
              <a:buChar char="p"/>
            </a:pPr>
            <a:r>
              <a:rPr lang="en-US" altLang="zh-CN" dirty="0">
                <a:solidFill>
                  <a:srgbClr val="C00000"/>
                </a:solidFill>
                <a:latin typeface="宋体" panose="02010600030101010101" pitchFamily="2" charset="-122"/>
                <a:ea typeface="宋体" panose="02010600030101010101" pitchFamily="2" charset="-122"/>
                <a:sym typeface="+mn-ea"/>
              </a:rPr>
              <a:t> </a:t>
            </a:r>
            <a:r>
              <a:rPr lang="zh-CN" altLang="en-US" dirty="0">
                <a:solidFill>
                  <a:srgbClr val="C00000"/>
                </a:solidFill>
                <a:latin typeface="宋体" panose="02010600030101010101" pitchFamily="2" charset="-122"/>
                <a:ea typeface="宋体" panose="02010600030101010101" pitchFamily="2" charset="-122"/>
                <a:sym typeface="+mn-ea"/>
              </a:rPr>
              <a:t>捕包方法</a:t>
            </a:r>
            <a:endParaRPr lang="en-US" altLang="zh-CN" dirty="0">
              <a:solidFill>
                <a:srgbClr val="C00000"/>
              </a:solidFill>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en-US" altLang="zh-CN" dirty="0">
                <a:latin typeface="宋体" panose="02010600030101010101" pitchFamily="2" charset="-122"/>
                <a:ea typeface="宋体" panose="02010600030101010101" pitchFamily="2" charset="-122"/>
                <a:sym typeface="+mn-ea"/>
              </a:rPr>
              <a:t>1:</a:t>
            </a:r>
            <a:r>
              <a:rPr lang="zh-CN" altLang="en-US" dirty="0">
                <a:latin typeface="宋体" panose="02010600030101010101" pitchFamily="2" charset="-122"/>
                <a:ea typeface="宋体" panose="02010600030101010101" pitchFamily="2" charset="-122"/>
                <a:sym typeface="+mn-ea"/>
              </a:rPr>
              <a:t> </a:t>
            </a:r>
            <a:r>
              <a:rPr lang="en-US" altLang="zh-CN" dirty="0">
                <a:latin typeface="宋体" panose="02010600030101010101" pitchFamily="2" charset="-122"/>
                <a:ea typeface="宋体" panose="02010600030101010101" pitchFamily="2" charset="-122"/>
                <a:sym typeface="+mn-ea"/>
              </a:rPr>
              <a:t>Socket</a:t>
            </a:r>
            <a:r>
              <a:rPr lang="zh-CN" altLang="en-US" dirty="0">
                <a:latin typeface="宋体" panose="02010600030101010101" pitchFamily="2" charset="-122"/>
                <a:ea typeface="宋体" panose="02010600030101010101" pitchFamily="2" charset="-122"/>
                <a:sym typeface="+mn-ea"/>
              </a:rPr>
              <a:t>方式： </a:t>
            </a:r>
            <a:r>
              <a:rPr lang="en-US" altLang="zh-CN" dirty="0">
                <a:latin typeface="宋体" panose="02010600030101010101" pitchFamily="2" charset="-122"/>
                <a:ea typeface="宋体" panose="02010600030101010101" pitchFamily="2" charset="-122"/>
                <a:sym typeface="+mn-ea"/>
              </a:rPr>
              <a:t>raw</a:t>
            </a:r>
            <a:r>
              <a:rPr lang="zh-CN" altLang="en-US" dirty="0">
                <a:latin typeface="宋体" panose="02010600030101010101" pitchFamily="2" charset="-122"/>
                <a:ea typeface="宋体" panose="02010600030101010101" pitchFamily="2" charset="-122"/>
                <a:sym typeface="+mn-ea"/>
              </a:rPr>
              <a:t> </a:t>
            </a:r>
            <a:r>
              <a:rPr lang="en-US" altLang="zh-CN" dirty="0">
                <a:latin typeface="宋体" panose="02010600030101010101" pitchFamily="2" charset="-122"/>
                <a:ea typeface="宋体" panose="02010600030101010101" pitchFamily="2" charset="-122"/>
                <a:sym typeface="+mn-ea"/>
              </a:rPr>
              <a:t>socket</a:t>
            </a:r>
            <a:r>
              <a:rPr lang="zh-CN" altLang="en-US" dirty="0">
                <a:latin typeface="宋体" panose="02010600030101010101" pitchFamily="2" charset="-122"/>
                <a:ea typeface="宋体" panose="02010600030101010101" pitchFamily="2" charset="-122"/>
                <a:sym typeface="+mn-ea"/>
              </a:rPr>
              <a:t> 原始套接字</a:t>
            </a:r>
            <a:endParaRPr lang="en-US" altLang="zh-CN" dirty="0">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en-US" altLang="zh-CN" dirty="0">
                <a:latin typeface="宋体" panose="02010600030101010101" pitchFamily="2" charset="-122"/>
                <a:ea typeface="宋体" panose="02010600030101010101" pitchFamily="2" charset="-122"/>
                <a:sym typeface="+mn-ea"/>
              </a:rPr>
              <a:t>2:</a:t>
            </a:r>
            <a:r>
              <a:rPr lang="zh-CN" altLang="en-US" dirty="0">
                <a:latin typeface="宋体" panose="02010600030101010101" pitchFamily="2" charset="-122"/>
                <a:ea typeface="宋体" panose="02010600030101010101" pitchFamily="2" charset="-122"/>
                <a:sym typeface="+mn-ea"/>
              </a:rPr>
              <a:t> </a:t>
            </a:r>
            <a:r>
              <a:rPr lang="en-US" altLang="zh-CN" dirty="0">
                <a:latin typeface="宋体" panose="02010600030101010101" pitchFamily="2" charset="-122"/>
                <a:ea typeface="宋体" panose="02010600030101010101" pitchFamily="2" charset="-122"/>
                <a:sym typeface="+mn-ea"/>
              </a:rPr>
              <a:t>DLPI</a:t>
            </a:r>
            <a:r>
              <a:rPr lang="zh-CN" altLang="en-US" dirty="0">
                <a:latin typeface="宋体" panose="02010600030101010101" pitchFamily="2" charset="-122"/>
                <a:ea typeface="宋体" panose="02010600030101010101" pitchFamily="2" charset="-122"/>
                <a:sym typeface="+mn-ea"/>
              </a:rPr>
              <a:t>方式：数据链路提供者接口（网卡直接提供用户态应用程序接口，工作</a:t>
            </a:r>
            <a:endParaRPr lang="en-US" altLang="zh-CN" dirty="0">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zh-CN" altLang="en-US" dirty="0">
                <a:latin typeface="宋体" panose="02010600030101010101" pitchFamily="2" charset="-122"/>
                <a:ea typeface="宋体" panose="02010600030101010101" pitchFamily="2" charset="-122"/>
                <a:sym typeface="+mn-ea"/>
              </a:rPr>
              <a:t>             在用户态）</a:t>
            </a:r>
            <a:endParaRPr lang="en-US" altLang="zh-CN" dirty="0">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en-US" altLang="zh-CN" dirty="0">
                <a:latin typeface="宋体" panose="02010600030101010101" pitchFamily="2" charset="-122"/>
                <a:ea typeface="宋体" panose="02010600030101010101" pitchFamily="2" charset="-122"/>
                <a:sym typeface="+mn-ea"/>
              </a:rPr>
              <a:t>3:</a:t>
            </a:r>
            <a:r>
              <a:rPr lang="zh-CN" altLang="en-US" dirty="0">
                <a:latin typeface="宋体" panose="02010600030101010101" pitchFamily="2" charset="-122"/>
                <a:ea typeface="宋体" panose="02010600030101010101" pitchFamily="2" charset="-122"/>
                <a:sym typeface="+mn-ea"/>
              </a:rPr>
              <a:t> 伯克利数据包过滤器（</a:t>
            </a:r>
            <a:r>
              <a:rPr lang="en-US" altLang="zh-CN" dirty="0">
                <a:latin typeface="宋体" panose="02010600030101010101" pitchFamily="2" charset="-122"/>
                <a:ea typeface="宋体" panose="02010600030101010101" pitchFamily="2" charset="-122"/>
                <a:sym typeface="+mn-ea"/>
              </a:rPr>
              <a:t>BPF</a:t>
            </a:r>
            <a:r>
              <a:rPr lang="zh-CN" altLang="en-US" dirty="0">
                <a:latin typeface="宋体" panose="02010600030101010101" pitchFamily="2" charset="-122"/>
                <a:ea typeface="宋体" panose="02010600030101010101" pitchFamily="2" charset="-122"/>
                <a:sym typeface="+mn-ea"/>
              </a:rPr>
              <a:t>）： </a:t>
            </a:r>
            <a:r>
              <a:rPr lang="en-US" altLang="zh-CN" dirty="0" err="1">
                <a:latin typeface="宋体" panose="02010600030101010101" pitchFamily="2" charset="-122"/>
                <a:ea typeface="宋体" panose="02010600030101010101" pitchFamily="2" charset="-122"/>
                <a:sym typeface="+mn-ea"/>
              </a:rPr>
              <a:t>Libpcap</a:t>
            </a:r>
            <a:endParaRPr lang="en-US" altLang="zh-CN" dirty="0">
              <a:latin typeface="宋体" panose="02010600030101010101" pitchFamily="2" charset="-122"/>
              <a:ea typeface="宋体" panose="02010600030101010101" pitchFamily="2" charset="-122"/>
              <a:sym typeface="+mn-ea"/>
            </a:endParaRPr>
          </a:p>
          <a:p>
            <a:pPr lvl="1">
              <a:lnSpc>
                <a:spcPts val="3000"/>
              </a:lnSpc>
              <a:spcBef>
                <a:spcPts val="0"/>
              </a:spcBef>
              <a:buFont typeface="Wingdings" panose="05000000000000000000" pitchFamily="2" charset="2"/>
              <a:buChar char="p"/>
            </a:pPr>
            <a:r>
              <a:rPr lang="zh-CN" altLang="en-US" dirty="0">
                <a:solidFill>
                  <a:srgbClr val="C00000"/>
                </a:solidFill>
                <a:latin typeface="宋体" panose="02010600030101010101" pitchFamily="2" charset="-122"/>
                <a:ea typeface="宋体" panose="02010600030101010101" pitchFamily="2" charset="-122"/>
                <a:sym typeface="+mn-ea"/>
              </a:rPr>
              <a:t> </a:t>
            </a:r>
            <a:r>
              <a:rPr lang="en-US" altLang="zh-CN" dirty="0" err="1">
                <a:solidFill>
                  <a:srgbClr val="C00000"/>
                </a:solidFill>
                <a:latin typeface="宋体" panose="02010600030101010101" pitchFamily="2" charset="-122"/>
                <a:ea typeface="宋体" panose="02010600030101010101" pitchFamily="2" charset="-122"/>
                <a:sym typeface="+mn-ea"/>
              </a:rPr>
              <a:t>Libpcap</a:t>
            </a:r>
            <a:r>
              <a:rPr lang="en-US" altLang="zh-CN" dirty="0">
                <a:solidFill>
                  <a:srgbClr val="C00000"/>
                </a:solidFill>
                <a:latin typeface="宋体" panose="02010600030101010101" pitchFamily="2" charset="-122"/>
                <a:ea typeface="宋体" panose="02010600030101010101" pitchFamily="2" charset="-122"/>
                <a:sym typeface="+mn-ea"/>
              </a:rPr>
              <a:t>/</a:t>
            </a:r>
            <a:r>
              <a:rPr lang="en-US" altLang="zh-CN" dirty="0" err="1">
                <a:solidFill>
                  <a:srgbClr val="C00000"/>
                </a:solidFill>
                <a:latin typeface="宋体" panose="02010600030101010101" pitchFamily="2" charset="-122"/>
                <a:ea typeface="宋体" panose="02010600030101010101" pitchFamily="2" charset="-122"/>
                <a:sym typeface="+mn-ea"/>
              </a:rPr>
              <a:t>winpcap</a:t>
            </a:r>
            <a:r>
              <a:rPr lang="zh-CN" altLang="en-US" dirty="0">
                <a:solidFill>
                  <a:srgbClr val="C00000"/>
                </a:solidFill>
                <a:latin typeface="宋体" panose="02010600030101010101" pitchFamily="2" charset="-122"/>
                <a:ea typeface="宋体" panose="02010600030101010101" pitchFamily="2" charset="-122"/>
                <a:sym typeface="+mn-ea"/>
              </a:rPr>
              <a:t> 捕包程序</a:t>
            </a:r>
            <a:endParaRPr lang="en-US" altLang="zh-CN" dirty="0">
              <a:solidFill>
                <a:srgbClr val="C00000"/>
              </a:solidFill>
              <a:latin typeface="宋体" panose="02010600030101010101" pitchFamily="2" charset="-122"/>
              <a:ea typeface="宋体" panose="02010600030101010101" pitchFamily="2" charset="-122"/>
              <a:sym typeface="+mn-ea"/>
            </a:endParaRPr>
          </a:p>
          <a:p>
            <a:pPr marL="342900" lvl="1" indent="0">
              <a:lnSpc>
                <a:spcPts val="3000"/>
              </a:lnSpc>
              <a:spcBef>
                <a:spcPts val="0"/>
              </a:spcBef>
              <a:buNone/>
            </a:pPr>
            <a:r>
              <a:rPr lang="zh-CN" altLang="en-US" dirty="0">
                <a:latin typeface="宋体" panose="02010600030101010101" pitchFamily="2" charset="-122"/>
                <a:ea typeface="宋体" panose="02010600030101010101" pitchFamily="2" charset="-122"/>
                <a:sym typeface="+mn-ea"/>
              </a:rPr>
              <a:t>程序编写流程、回调函数</a:t>
            </a:r>
            <a:endParaRPr lang="en-US" altLang="zh-CN" dirty="0">
              <a:latin typeface="宋体" panose="02010600030101010101" pitchFamily="2" charset="-122"/>
              <a:ea typeface="宋体" panose="02010600030101010101" pitchFamily="2" charset="-122"/>
              <a:sym typeface="+mn-ea"/>
            </a:endParaRPr>
          </a:p>
          <a:p>
            <a:pPr lvl="1">
              <a:lnSpc>
                <a:spcPts val="3000"/>
              </a:lnSpc>
              <a:spcBef>
                <a:spcPts val="0"/>
              </a:spcBef>
              <a:buFont typeface="Wingdings" panose="05000000000000000000" pitchFamily="2" charset="2"/>
              <a:buChar char="p"/>
            </a:pPr>
            <a:r>
              <a:rPr lang="zh-CN" altLang="en-US" dirty="0">
                <a:solidFill>
                  <a:srgbClr val="C00000"/>
                </a:solidFill>
                <a:latin typeface="宋体" panose="02010600030101010101" pitchFamily="2" charset="-122"/>
                <a:ea typeface="宋体" panose="02010600030101010101" pitchFamily="2" charset="-122"/>
                <a:sym typeface="+mn-ea"/>
              </a:rPr>
              <a:t> </a:t>
            </a:r>
            <a:r>
              <a:rPr lang="en-US" altLang="zh-CN" dirty="0">
                <a:solidFill>
                  <a:srgbClr val="C00000"/>
                </a:solidFill>
                <a:latin typeface="宋体" panose="02010600030101010101" pitchFamily="2" charset="-122"/>
                <a:ea typeface="宋体" panose="02010600030101010101" pitchFamily="2" charset="-122"/>
                <a:sym typeface="+mn-ea"/>
              </a:rPr>
              <a:t>TCP </a:t>
            </a:r>
            <a:r>
              <a:rPr lang="zh-CN" altLang="en-US" dirty="0">
                <a:solidFill>
                  <a:srgbClr val="C00000"/>
                </a:solidFill>
                <a:latin typeface="宋体" panose="02010600030101010101" pitchFamily="2" charset="-122"/>
                <a:ea typeface="宋体" panose="02010600030101010101" pitchFamily="2" charset="-122"/>
                <a:sym typeface="+mn-ea"/>
              </a:rPr>
              <a:t>连接阻断方式 </a:t>
            </a:r>
            <a:r>
              <a:rPr lang="en-US" altLang="zh-CN" dirty="0">
                <a:solidFill>
                  <a:srgbClr val="C00000"/>
                </a:solidFill>
                <a:latin typeface="宋体" panose="02010600030101010101" pitchFamily="2" charset="-122"/>
                <a:ea typeface="宋体" panose="02010600030101010101" pitchFamily="2" charset="-122"/>
                <a:sym typeface="+mn-ea"/>
              </a:rPr>
              <a:t>–</a:t>
            </a:r>
            <a:r>
              <a:rPr lang="zh-CN" altLang="en-US" dirty="0">
                <a:solidFill>
                  <a:srgbClr val="C00000"/>
                </a:solidFill>
                <a:latin typeface="宋体" panose="02010600030101010101" pitchFamily="2" charset="-122"/>
                <a:ea typeface="宋体" panose="02010600030101010101" pitchFamily="2" charset="-122"/>
                <a:sym typeface="+mn-ea"/>
              </a:rPr>
              <a:t> </a:t>
            </a:r>
            <a:r>
              <a:rPr lang="en-US" altLang="zh-CN" dirty="0">
                <a:solidFill>
                  <a:srgbClr val="C00000"/>
                </a:solidFill>
                <a:latin typeface="宋体" panose="02010600030101010101" pitchFamily="2" charset="-122"/>
                <a:ea typeface="宋体" panose="02010600030101010101" pitchFamily="2" charset="-122"/>
                <a:sym typeface="+mn-ea"/>
              </a:rPr>
              <a:t>RST</a:t>
            </a:r>
            <a:r>
              <a:rPr lang="zh-CN" altLang="en-US" dirty="0">
                <a:solidFill>
                  <a:srgbClr val="C00000"/>
                </a:solidFill>
                <a:latin typeface="宋体" panose="02010600030101010101" pitchFamily="2" charset="-122"/>
                <a:ea typeface="宋体" panose="02010600030101010101" pitchFamily="2" charset="-122"/>
                <a:sym typeface="+mn-ea"/>
              </a:rPr>
              <a:t> 阻断</a:t>
            </a:r>
            <a:endParaRPr lang="en-US" altLang="zh-CN" dirty="0">
              <a:solidFill>
                <a:srgbClr val="C00000"/>
              </a:solidFill>
              <a:latin typeface="宋体" panose="02010600030101010101" pitchFamily="2" charset="-122"/>
              <a:ea typeface="宋体" panose="02010600030101010101" pitchFamily="2" charset="-122"/>
              <a:sym typeface="+mn-ea"/>
            </a:endParaRPr>
          </a:p>
          <a:p>
            <a:pPr marL="342900" lvl="1" indent="0">
              <a:lnSpc>
                <a:spcPts val="3000"/>
              </a:lnSpc>
              <a:spcBef>
                <a:spcPts val="0"/>
              </a:spcBef>
              <a:buNone/>
            </a:pPr>
            <a:r>
              <a:rPr lang="zh-CN" altLang="en-US" dirty="0">
                <a:latin typeface="宋体" panose="02010600030101010101" pitchFamily="2" charset="-122"/>
                <a:ea typeface="宋体" panose="02010600030101010101" pitchFamily="2" charset="-122"/>
                <a:sym typeface="+mn-ea"/>
              </a:rPr>
              <a:t>原理、 </a:t>
            </a:r>
            <a:r>
              <a:rPr lang="en-US" altLang="zh-CN" dirty="0">
                <a:latin typeface="宋体" panose="02010600030101010101" pitchFamily="2" charset="-122"/>
                <a:ea typeface="宋体" panose="02010600030101010101" pitchFamily="2" charset="-122"/>
                <a:sym typeface="+mn-ea"/>
              </a:rPr>
              <a:t>seq</a:t>
            </a:r>
            <a:r>
              <a:rPr lang="zh-CN" altLang="en-US" dirty="0">
                <a:latin typeface="宋体" panose="02010600030101010101" pitchFamily="2" charset="-122"/>
                <a:ea typeface="宋体" panose="02010600030101010101" pitchFamily="2" charset="-122"/>
                <a:sym typeface="+mn-ea"/>
              </a:rPr>
              <a:t>和</a:t>
            </a:r>
            <a:r>
              <a:rPr lang="en-US" altLang="zh-CN" dirty="0">
                <a:latin typeface="宋体" panose="02010600030101010101" pitchFamily="2" charset="-122"/>
                <a:ea typeface="宋体" panose="02010600030101010101" pitchFamily="2" charset="-122"/>
                <a:sym typeface="+mn-ea"/>
              </a:rPr>
              <a:t>ack</a:t>
            </a:r>
            <a:r>
              <a:rPr lang="zh-CN" altLang="en-US" dirty="0">
                <a:latin typeface="宋体" panose="02010600030101010101" pitchFamily="2" charset="-122"/>
                <a:ea typeface="宋体" panose="02010600030101010101" pitchFamily="2" charset="-122"/>
                <a:sym typeface="+mn-ea"/>
              </a:rPr>
              <a:t>的设置</a:t>
            </a:r>
            <a:endParaRPr lang="en-US" altLang="zh-CN" dirty="0">
              <a:latin typeface="宋体" panose="02010600030101010101" pitchFamily="2" charset="-122"/>
              <a:ea typeface="宋体" panose="02010600030101010101" pitchFamily="2" charset="-122"/>
              <a:sym typeface="+mn-ea"/>
            </a:endParaRPr>
          </a:p>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848C7-7612-F13C-A81E-5FC6A9500F15}"/>
              </a:ext>
            </a:extLst>
          </p:cNvPr>
          <p:cNvSpPr>
            <a:spLocks noGrp="1"/>
          </p:cNvSpPr>
          <p:nvPr>
            <p:ph type="title"/>
          </p:nvPr>
        </p:nvSpPr>
        <p:spPr>
          <a:xfrm>
            <a:off x="628650" y="197485"/>
            <a:ext cx="7886700" cy="639227"/>
          </a:xfrm>
        </p:spPr>
        <p:txBody>
          <a:bodyPr>
            <a:normAutofit/>
          </a:bodyPr>
          <a:lstStyle/>
          <a:p>
            <a:r>
              <a:rPr lang="zh-CN" altLang="en-US" dirty="0"/>
              <a:t> </a:t>
            </a:r>
            <a:r>
              <a:rPr lang="en" altLang="zh-CN" sz="3600" dirty="0">
                <a:solidFill>
                  <a:srgbClr val="C00000"/>
                </a:solidFill>
                <a:latin typeface="Baoli SC" panose="02010600040101010101" pitchFamily="2" charset="-122"/>
                <a:ea typeface="Baoli SC" panose="02010600040101010101" pitchFamily="2" charset="-122"/>
              </a:rPr>
              <a:t>NAPI</a:t>
            </a:r>
            <a:r>
              <a:rPr lang="zh-CN" altLang="en-US" sz="3600" dirty="0">
                <a:solidFill>
                  <a:srgbClr val="C00000"/>
                </a:solidFill>
                <a:latin typeface="Baoli SC" panose="02010600040101010101" pitchFamily="2" charset="-122"/>
                <a:ea typeface="Baoli SC" panose="02010600040101010101" pitchFamily="2" charset="-122"/>
              </a:rPr>
              <a:t>工作机制</a:t>
            </a:r>
            <a:endParaRPr kumimoji="1" lang="zh-CN" altLang="en-US" sz="3600" dirty="0">
              <a:solidFill>
                <a:srgbClr val="C00000"/>
              </a:solidFill>
              <a:latin typeface="Baoli SC" panose="02010600040101010101" pitchFamily="2" charset="-122"/>
              <a:ea typeface="Baoli SC" panose="02010600040101010101" pitchFamily="2" charset="-122"/>
            </a:endParaRPr>
          </a:p>
        </p:txBody>
      </p:sp>
      <p:pic>
        <p:nvPicPr>
          <p:cNvPr id="7" name="图片 3" descr="napi技术处理流程.gif">
            <a:extLst>
              <a:ext uri="{FF2B5EF4-FFF2-40B4-BE49-F238E27FC236}">
                <a16:creationId xmlns:a16="http://schemas.microsoft.com/office/drawing/2014/main" id="{54168F9F-3CF8-4605-09F2-FD44932842C9}"/>
              </a:ext>
            </a:extLst>
          </p:cNvPr>
          <p:cNvPicPr/>
          <p:nvPr/>
        </p:nvPicPr>
        <p:blipFill>
          <a:blip r:embed="rId2"/>
          <a:stretch>
            <a:fillRect/>
          </a:stretch>
        </p:blipFill>
        <p:spPr>
          <a:xfrm>
            <a:off x="467544" y="1268760"/>
            <a:ext cx="5273675" cy="5067300"/>
          </a:xfrm>
          <a:prstGeom prst="rect">
            <a:avLst/>
          </a:prstGeom>
          <a:noFill/>
          <a:ln>
            <a:noFill/>
            <a:miter lim="800000"/>
          </a:ln>
        </p:spPr>
      </p:pic>
      <p:sp>
        <p:nvSpPr>
          <p:cNvPr id="9" name="文本框 8">
            <a:extLst>
              <a:ext uri="{FF2B5EF4-FFF2-40B4-BE49-F238E27FC236}">
                <a16:creationId xmlns:a16="http://schemas.microsoft.com/office/drawing/2014/main" id="{AC8436DC-84B8-D99A-E2B9-62DCD1A1BA70}"/>
              </a:ext>
            </a:extLst>
          </p:cNvPr>
          <p:cNvSpPr txBox="1"/>
          <p:nvPr/>
        </p:nvSpPr>
        <p:spPr>
          <a:xfrm>
            <a:off x="5868144" y="980728"/>
            <a:ext cx="2987824" cy="5211491"/>
          </a:xfrm>
          <a:prstGeom prst="rect">
            <a:avLst/>
          </a:prstGeom>
          <a:noFill/>
        </p:spPr>
        <p:txBody>
          <a:bodyPr wrap="square">
            <a:spAutoFit/>
          </a:bodyPr>
          <a:lstStyle/>
          <a:p>
            <a:pPr lvl="0" algn="just">
              <a:lnSpc>
                <a:spcPct val="120000"/>
              </a:lnSpc>
            </a:pPr>
            <a:r>
              <a:rPr lang="zh-CN" altLang="en-US" dirty="0">
                <a:solidFill>
                  <a:srgbClr val="C00000"/>
                </a:solidFill>
              </a:rPr>
              <a:t>使用</a:t>
            </a:r>
            <a:r>
              <a:rPr lang="en-US" altLang="zh-CN" dirty="0">
                <a:solidFill>
                  <a:srgbClr val="C00000"/>
                </a:solidFill>
              </a:rPr>
              <a:t>NAPI</a:t>
            </a:r>
            <a:r>
              <a:rPr lang="zh-CN" altLang="en-US" dirty="0">
                <a:solidFill>
                  <a:srgbClr val="C00000"/>
                </a:solidFill>
              </a:rPr>
              <a:t>的先决条件</a:t>
            </a:r>
            <a:endParaRPr lang="en-US" altLang="zh-CN" dirty="0">
              <a:solidFill>
                <a:srgbClr val="C00000"/>
              </a:solidFill>
            </a:endParaRPr>
          </a:p>
          <a:p>
            <a:pPr lvl="0" algn="just">
              <a:lnSpc>
                <a:spcPct val="120000"/>
              </a:lnSpc>
              <a:buNone/>
            </a:pPr>
            <a:r>
              <a:rPr lang="en-US" altLang="zh-CN" dirty="0">
                <a:solidFill>
                  <a:srgbClr val="002060"/>
                </a:solidFill>
              </a:rPr>
              <a:t>1</a:t>
            </a:r>
            <a:r>
              <a:rPr lang="zh-CN" altLang="en-US" dirty="0">
                <a:solidFill>
                  <a:srgbClr val="002060"/>
                </a:solidFill>
              </a:rPr>
              <a:t>）网卡设备有</a:t>
            </a:r>
            <a:r>
              <a:rPr lang="en-US" altLang="zh-CN" dirty="0">
                <a:solidFill>
                  <a:srgbClr val="002060"/>
                </a:solidFill>
              </a:rPr>
              <a:t>DMA</a:t>
            </a:r>
            <a:r>
              <a:rPr lang="zh-CN" altLang="en-US" dirty="0">
                <a:solidFill>
                  <a:srgbClr val="002060"/>
                </a:solidFill>
              </a:rPr>
              <a:t>（</a:t>
            </a:r>
            <a:r>
              <a:rPr lang="en-US" altLang="zh-CN" dirty="0">
                <a:solidFill>
                  <a:srgbClr val="002060"/>
                </a:solidFill>
              </a:rPr>
              <a:t>Direct Memory Access</a:t>
            </a:r>
            <a:r>
              <a:rPr lang="zh-CN" altLang="en-US" dirty="0">
                <a:solidFill>
                  <a:srgbClr val="002060"/>
                </a:solidFill>
              </a:rPr>
              <a:t>）硬件，要支持</a:t>
            </a:r>
            <a:r>
              <a:rPr lang="en-US" altLang="en-US" dirty="0">
                <a:solidFill>
                  <a:srgbClr val="002060"/>
                </a:solidFill>
              </a:rPr>
              <a:t> </a:t>
            </a:r>
            <a:r>
              <a:rPr lang="en-US" altLang="zh-CN" dirty="0">
                <a:solidFill>
                  <a:srgbClr val="002060"/>
                </a:solidFill>
              </a:rPr>
              <a:t>DMA </a:t>
            </a:r>
            <a:r>
              <a:rPr lang="zh-CN" altLang="en-US" dirty="0">
                <a:solidFill>
                  <a:srgbClr val="002060"/>
                </a:solidFill>
              </a:rPr>
              <a:t>的环形输入队列（也就是</a:t>
            </a:r>
            <a:r>
              <a:rPr lang="en-US" altLang="en-US" dirty="0">
                <a:solidFill>
                  <a:srgbClr val="002060"/>
                </a:solidFill>
              </a:rPr>
              <a:t> </a:t>
            </a:r>
            <a:r>
              <a:rPr lang="en-US" altLang="zh-CN" dirty="0" err="1">
                <a:solidFill>
                  <a:srgbClr val="002060"/>
                </a:solidFill>
              </a:rPr>
              <a:t>ring_dma</a:t>
            </a:r>
            <a:r>
              <a:rPr lang="zh-CN" altLang="en-US" dirty="0">
                <a:solidFill>
                  <a:srgbClr val="002060"/>
                </a:solidFill>
              </a:rPr>
              <a:t>）。</a:t>
            </a:r>
            <a:endParaRPr lang="en-US" altLang="zh-CN" dirty="0">
              <a:solidFill>
                <a:srgbClr val="002060"/>
              </a:solidFill>
            </a:endParaRPr>
          </a:p>
          <a:p>
            <a:pPr lvl="0" algn="just">
              <a:lnSpc>
                <a:spcPct val="120000"/>
              </a:lnSpc>
              <a:buNone/>
            </a:pPr>
            <a:r>
              <a:rPr lang="en-US" altLang="zh-CN" dirty="0">
                <a:solidFill>
                  <a:srgbClr val="002060"/>
                </a:solidFill>
              </a:rPr>
              <a:t>2</a:t>
            </a:r>
            <a:r>
              <a:rPr lang="zh-CN" altLang="en-US" dirty="0">
                <a:solidFill>
                  <a:srgbClr val="002060"/>
                </a:solidFill>
              </a:rPr>
              <a:t>）在发送</a:t>
            </a:r>
            <a:r>
              <a:rPr lang="en-US" altLang="zh-CN" dirty="0">
                <a:solidFill>
                  <a:srgbClr val="002060"/>
                </a:solidFill>
              </a:rPr>
              <a:t>/</a:t>
            </a:r>
            <a:r>
              <a:rPr lang="zh-CN" altLang="en-US" dirty="0">
                <a:solidFill>
                  <a:srgbClr val="002060"/>
                </a:solidFill>
              </a:rPr>
              <a:t>接收数据包产生中断的时候有能力关断</a:t>
            </a:r>
            <a:r>
              <a:rPr lang="en-US" altLang="en-US" dirty="0">
                <a:solidFill>
                  <a:srgbClr val="002060"/>
                </a:solidFill>
              </a:rPr>
              <a:t> </a:t>
            </a:r>
            <a:r>
              <a:rPr lang="en-US" altLang="zh-CN" dirty="0">
                <a:solidFill>
                  <a:srgbClr val="002060"/>
                </a:solidFill>
              </a:rPr>
              <a:t>NIC </a:t>
            </a:r>
            <a:r>
              <a:rPr lang="zh-CN" altLang="en-US" dirty="0">
                <a:solidFill>
                  <a:srgbClr val="002060"/>
                </a:solidFill>
              </a:rPr>
              <a:t>中断的事件处理，并且在关断</a:t>
            </a:r>
            <a:r>
              <a:rPr lang="en-US" altLang="en-US" dirty="0">
                <a:solidFill>
                  <a:srgbClr val="002060"/>
                </a:solidFill>
              </a:rPr>
              <a:t> </a:t>
            </a:r>
            <a:r>
              <a:rPr lang="en-US" altLang="zh-CN" dirty="0">
                <a:solidFill>
                  <a:srgbClr val="002060"/>
                </a:solidFill>
              </a:rPr>
              <a:t>NIC </a:t>
            </a:r>
            <a:r>
              <a:rPr lang="zh-CN" altLang="en-US" dirty="0">
                <a:solidFill>
                  <a:srgbClr val="002060"/>
                </a:solidFill>
              </a:rPr>
              <a:t>以后，并不影响数据包接收到网络设备的环形缓冲区（以下简称</a:t>
            </a:r>
            <a:r>
              <a:rPr lang="en-US" altLang="en-US" dirty="0">
                <a:solidFill>
                  <a:srgbClr val="002060"/>
                </a:solidFill>
              </a:rPr>
              <a:t> </a:t>
            </a:r>
            <a:r>
              <a:rPr lang="en-US" altLang="zh-CN" dirty="0" err="1">
                <a:solidFill>
                  <a:srgbClr val="002060"/>
                </a:solidFill>
              </a:rPr>
              <a:t>rx</a:t>
            </a:r>
            <a:r>
              <a:rPr lang="en-US" altLang="zh-CN" dirty="0">
                <a:solidFill>
                  <a:srgbClr val="002060"/>
                </a:solidFill>
              </a:rPr>
              <a:t>-ring</a:t>
            </a:r>
            <a:r>
              <a:rPr lang="zh-CN" altLang="en-US" dirty="0">
                <a:solidFill>
                  <a:srgbClr val="002060"/>
                </a:solidFill>
              </a:rPr>
              <a:t>）处理队列中。</a:t>
            </a:r>
          </a:p>
          <a:p>
            <a:pPr lvl="0" algn="just">
              <a:lnSpc>
                <a:spcPct val="120000"/>
              </a:lnSpc>
              <a:buNone/>
            </a:pPr>
            <a:r>
              <a:rPr lang="en-US" altLang="zh-CN" dirty="0">
                <a:solidFill>
                  <a:srgbClr val="002060"/>
                </a:solidFill>
              </a:rPr>
              <a:t>3</a:t>
            </a:r>
            <a:r>
              <a:rPr lang="zh-CN" altLang="en-US" dirty="0">
                <a:solidFill>
                  <a:srgbClr val="002060"/>
                </a:solidFill>
              </a:rPr>
              <a:t>）有防止</a:t>
            </a:r>
            <a:r>
              <a:rPr lang="en-US" altLang="zh-CN" dirty="0">
                <a:solidFill>
                  <a:srgbClr val="002060"/>
                </a:solidFill>
              </a:rPr>
              <a:t>NIC</a:t>
            </a:r>
            <a:r>
              <a:rPr lang="zh-CN" altLang="en-US" dirty="0">
                <a:solidFill>
                  <a:srgbClr val="002060"/>
                </a:solidFill>
              </a:rPr>
              <a:t>队列中排队的数据包冲突的能力。</a:t>
            </a:r>
          </a:p>
        </p:txBody>
      </p:sp>
    </p:spTree>
    <p:extLst>
      <p:ext uri="{BB962C8B-B14F-4D97-AF65-F5344CB8AC3E}">
        <p14:creationId xmlns:p14="http://schemas.microsoft.com/office/powerpoint/2010/main" val="1496039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9B445-AADE-59D2-C430-B4654F87633D}"/>
              </a:ext>
            </a:extLst>
          </p:cNvPr>
          <p:cNvSpPr>
            <a:spLocks noGrp="1"/>
          </p:cNvSpPr>
          <p:nvPr>
            <p:ph type="title"/>
          </p:nvPr>
        </p:nvSpPr>
        <p:spPr>
          <a:xfrm>
            <a:off x="628650" y="197485"/>
            <a:ext cx="7886700" cy="639227"/>
          </a:xfrm>
        </p:spPr>
        <p:txBody>
          <a:bodyPr/>
          <a:lstStyle/>
          <a:p>
            <a:r>
              <a:rPr kumimoji="1" lang="en-US" altLang="zh-CN" dirty="0"/>
              <a:t>DMA </a:t>
            </a:r>
            <a:r>
              <a:rPr kumimoji="1" lang="zh-CN" altLang="en-US" dirty="0"/>
              <a:t>方式</a:t>
            </a:r>
          </a:p>
        </p:txBody>
      </p:sp>
      <p:sp>
        <p:nvSpPr>
          <p:cNvPr id="3" name="内容占位符 2">
            <a:extLst>
              <a:ext uri="{FF2B5EF4-FFF2-40B4-BE49-F238E27FC236}">
                <a16:creationId xmlns:a16="http://schemas.microsoft.com/office/drawing/2014/main" id="{600493A1-A591-2CD5-ED45-BE1CC5D8E745}"/>
              </a:ext>
            </a:extLst>
          </p:cNvPr>
          <p:cNvSpPr>
            <a:spLocks noGrp="1"/>
          </p:cNvSpPr>
          <p:nvPr>
            <p:ph idx="1"/>
          </p:nvPr>
        </p:nvSpPr>
        <p:spPr>
          <a:xfrm>
            <a:off x="628650" y="1124744"/>
            <a:ext cx="7886700" cy="5052537"/>
          </a:xfrm>
        </p:spPr>
        <p:txBody>
          <a:bodyPr/>
          <a:lstStyle/>
          <a:p>
            <a:r>
              <a:rPr kumimoji="1" lang="zh-CN" altLang="en-US" dirty="0"/>
              <a:t> </a:t>
            </a:r>
            <a:r>
              <a:rPr lang="en" altLang="zh-CN" b="0" i="0" dirty="0">
                <a:solidFill>
                  <a:srgbClr val="121212"/>
                </a:solidFill>
                <a:effectLst/>
                <a:latin typeface="-apple-system"/>
              </a:rPr>
              <a:t>DMA </a:t>
            </a:r>
            <a:r>
              <a:rPr lang="zh-CN" altLang="en-US" b="0" i="0" dirty="0">
                <a:solidFill>
                  <a:srgbClr val="121212"/>
                </a:solidFill>
                <a:effectLst/>
                <a:latin typeface="-apple-system"/>
              </a:rPr>
              <a:t>的全称叫直接内存存取（</a:t>
            </a:r>
            <a:r>
              <a:rPr lang="en" altLang="zh-CN" b="0" i="0" dirty="0">
                <a:solidFill>
                  <a:srgbClr val="121212"/>
                </a:solidFill>
                <a:effectLst/>
                <a:latin typeface="-apple-system"/>
              </a:rPr>
              <a:t>Direct Memory Access</a:t>
            </a:r>
            <a:r>
              <a:rPr lang="zh-CN" altLang="en" b="0" i="0" dirty="0">
                <a:solidFill>
                  <a:srgbClr val="121212"/>
                </a:solidFill>
                <a:effectLst/>
                <a:latin typeface="-apple-system"/>
              </a:rPr>
              <a:t>），</a:t>
            </a:r>
            <a:r>
              <a:rPr lang="zh-CN" altLang="en-US" b="0" i="0" dirty="0">
                <a:solidFill>
                  <a:srgbClr val="121212"/>
                </a:solidFill>
                <a:effectLst/>
                <a:latin typeface="-apple-system"/>
              </a:rPr>
              <a:t>是一种允许外围设备（硬件子系统）直接访问系统主内存的机制。也就是说，基于 </a:t>
            </a:r>
            <a:r>
              <a:rPr lang="en" altLang="zh-CN" b="0" i="0" dirty="0">
                <a:solidFill>
                  <a:srgbClr val="121212"/>
                </a:solidFill>
                <a:effectLst/>
                <a:latin typeface="-apple-system"/>
              </a:rPr>
              <a:t>DMA </a:t>
            </a:r>
            <a:r>
              <a:rPr lang="zh-CN" altLang="en-US" b="0" i="0" dirty="0">
                <a:solidFill>
                  <a:srgbClr val="121212"/>
                </a:solidFill>
                <a:effectLst/>
                <a:latin typeface="-apple-system"/>
              </a:rPr>
              <a:t>访问方式，系统主内存于硬盘或网卡之间的数据传输可以绕开 </a:t>
            </a:r>
            <a:r>
              <a:rPr lang="en" altLang="zh-CN" b="0" i="0" dirty="0">
                <a:solidFill>
                  <a:srgbClr val="121212"/>
                </a:solidFill>
                <a:effectLst/>
                <a:latin typeface="-apple-system"/>
              </a:rPr>
              <a:t>CPU </a:t>
            </a:r>
            <a:r>
              <a:rPr lang="zh-CN" altLang="en-US" b="0" i="0" dirty="0">
                <a:solidFill>
                  <a:srgbClr val="121212"/>
                </a:solidFill>
                <a:effectLst/>
                <a:latin typeface="-apple-system"/>
              </a:rPr>
              <a:t>的全程调度。目前大多数的硬件设备，包括磁盘控制器、网卡、显卡以及声卡等都支持 </a:t>
            </a:r>
            <a:r>
              <a:rPr lang="en" altLang="zh-CN" b="0" i="0" dirty="0">
                <a:solidFill>
                  <a:srgbClr val="121212"/>
                </a:solidFill>
                <a:effectLst/>
                <a:latin typeface="-apple-system"/>
              </a:rPr>
              <a:t>DMA </a:t>
            </a:r>
            <a:r>
              <a:rPr lang="zh-CN" altLang="en-US" b="0" i="0" dirty="0">
                <a:solidFill>
                  <a:srgbClr val="121212"/>
                </a:solidFill>
                <a:effectLst/>
                <a:latin typeface="-apple-system"/>
              </a:rPr>
              <a:t>技术。</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整个数据传输操作在一个 </a:t>
            </a:r>
            <a:r>
              <a:rPr lang="en" altLang="zh-CN" b="0" i="0" dirty="0">
                <a:solidFill>
                  <a:srgbClr val="121212"/>
                </a:solidFill>
                <a:effectLst/>
                <a:latin typeface="-apple-system"/>
              </a:rPr>
              <a:t>DMA </a:t>
            </a:r>
            <a:r>
              <a:rPr lang="zh-CN" altLang="en-US" b="0" i="0" dirty="0">
                <a:solidFill>
                  <a:srgbClr val="121212"/>
                </a:solidFill>
                <a:effectLst/>
                <a:latin typeface="-apple-system"/>
              </a:rPr>
              <a:t>控制器的控制下进行的。</a:t>
            </a:r>
            <a:r>
              <a:rPr lang="en" altLang="zh-CN" b="0" i="0" dirty="0">
                <a:solidFill>
                  <a:srgbClr val="121212"/>
                </a:solidFill>
                <a:effectLst/>
                <a:latin typeface="-apple-system"/>
              </a:rPr>
              <a:t>CPU </a:t>
            </a:r>
            <a:r>
              <a:rPr lang="zh-CN" altLang="en-US" b="0" i="0" dirty="0">
                <a:solidFill>
                  <a:srgbClr val="121212"/>
                </a:solidFill>
                <a:effectLst/>
                <a:latin typeface="-apple-system"/>
              </a:rPr>
              <a:t>除了在数据传输开始和结束时做一点处理外（开始和结束时候要做中断处理），在传输过程中 </a:t>
            </a:r>
            <a:r>
              <a:rPr lang="en" altLang="zh-CN" b="0" i="0" dirty="0">
                <a:solidFill>
                  <a:srgbClr val="121212"/>
                </a:solidFill>
                <a:effectLst/>
                <a:latin typeface="-apple-system"/>
              </a:rPr>
              <a:t>CPU </a:t>
            </a:r>
            <a:r>
              <a:rPr lang="zh-CN" altLang="en-US" b="0" i="0" dirty="0">
                <a:solidFill>
                  <a:srgbClr val="121212"/>
                </a:solidFill>
                <a:effectLst/>
                <a:latin typeface="-apple-system"/>
              </a:rPr>
              <a:t>可以继续进行其他的工作。这样在大部分时间里，</a:t>
            </a:r>
            <a:r>
              <a:rPr lang="en" altLang="zh-CN" b="0" i="0" dirty="0">
                <a:solidFill>
                  <a:srgbClr val="121212"/>
                </a:solidFill>
                <a:effectLst/>
                <a:latin typeface="-apple-system"/>
              </a:rPr>
              <a:t>CPU </a:t>
            </a:r>
            <a:r>
              <a:rPr lang="zh-CN" altLang="en-US" b="0" i="0" dirty="0">
                <a:solidFill>
                  <a:srgbClr val="121212"/>
                </a:solidFill>
                <a:effectLst/>
                <a:latin typeface="-apple-system"/>
              </a:rPr>
              <a:t>计算和 </a:t>
            </a:r>
            <a:r>
              <a:rPr lang="en" altLang="zh-CN" b="0" i="0" dirty="0">
                <a:solidFill>
                  <a:srgbClr val="121212"/>
                </a:solidFill>
                <a:effectLst/>
                <a:latin typeface="-apple-system"/>
              </a:rPr>
              <a:t>I/O </a:t>
            </a:r>
            <a:r>
              <a:rPr lang="zh-CN" altLang="en-US" b="0" i="0" dirty="0">
                <a:solidFill>
                  <a:srgbClr val="121212"/>
                </a:solidFill>
                <a:effectLst/>
                <a:latin typeface="-apple-system"/>
              </a:rPr>
              <a:t>操作都处于并行操作，使整个计算机系统的效率大大提高。</a:t>
            </a:r>
          </a:p>
          <a:p>
            <a:r>
              <a:rPr lang="zh-CN" altLang="en-US" b="0" i="0" dirty="0">
                <a:solidFill>
                  <a:srgbClr val="4D4D4D"/>
                </a:solidFill>
                <a:effectLst/>
                <a:latin typeface="-apple-system"/>
              </a:rPr>
              <a:t>使用</a:t>
            </a:r>
            <a:r>
              <a:rPr lang="en" altLang="zh-CN" b="0" i="0" dirty="0">
                <a:solidFill>
                  <a:srgbClr val="4D4D4D"/>
                </a:solidFill>
                <a:effectLst/>
                <a:latin typeface="-apple-system"/>
              </a:rPr>
              <a:t>DMA</a:t>
            </a:r>
            <a:r>
              <a:rPr lang="zh-CN" altLang="en-US" b="0" i="0" dirty="0">
                <a:solidFill>
                  <a:srgbClr val="4D4D4D"/>
                </a:solidFill>
                <a:effectLst/>
                <a:latin typeface="-apple-system"/>
              </a:rPr>
              <a:t>技术，仍然需要把数据从网卡拷贝到主存</a:t>
            </a:r>
            <a:r>
              <a:rPr lang="en-US" altLang="zh-CN" b="0" i="0" dirty="0">
                <a:solidFill>
                  <a:srgbClr val="4D4D4D"/>
                </a:solidFill>
                <a:effectLst/>
                <a:latin typeface="-apple-system"/>
              </a:rPr>
              <a:t>——</a:t>
            </a:r>
            <a:r>
              <a:rPr lang="zh-CN" altLang="en-US" b="0" i="0" dirty="0">
                <a:solidFill>
                  <a:srgbClr val="4D4D4D"/>
                </a:solidFill>
                <a:effectLst/>
                <a:latin typeface="-apple-system"/>
              </a:rPr>
              <a:t>但是，拷贝的过程中，</a:t>
            </a:r>
            <a:r>
              <a:rPr lang="en" altLang="zh-CN" b="0" i="0" dirty="0">
                <a:solidFill>
                  <a:srgbClr val="4D4D4D"/>
                </a:solidFill>
                <a:effectLst/>
                <a:latin typeface="-apple-system"/>
              </a:rPr>
              <a:t>CPU</a:t>
            </a:r>
            <a:r>
              <a:rPr lang="zh-CN" altLang="en-US" b="0" i="0" dirty="0">
                <a:solidFill>
                  <a:srgbClr val="4D4D4D"/>
                </a:solidFill>
                <a:effectLst/>
                <a:latin typeface="-apple-system"/>
              </a:rPr>
              <a:t>是完全不需要参与的。</a:t>
            </a:r>
            <a:r>
              <a:rPr lang="zh-CN" altLang="en-US" b="1" i="0" dirty="0">
                <a:solidFill>
                  <a:srgbClr val="F33B45"/>
                </a:solidFill>
                <a:effectLst/>
                <a:latin typeface="-apple-system"/>
              </a:rPr>
              <a:t>既然</a:t>
            </a:r>
            <a:r>
              <a:rPr lang="en" altLang="zh-CN" b="1" i="0" dirty="0">
                <a:solidFill>
                  <a:srgbClr val="F33B45"/>
                </a:solidFill>
                <a:effectLst/>
                <a:latin typeface="-apple-system"/>
              </a:rPr>
              <a:t>CPU</a:t>
            </a:r>
            <a:r>
              <a:rPr lang="zh-CN" altLang="en-US" b="1" i="0" dirty="0">
                <a:solidFill>
                  <a:srgbClr val="F33B45"/>
                </a:solidFill>
                <a:effectLst/>
                <a:latin typeface="-apple-system"/>
              </a:rPr>
              <a:t>不参与，就不会有任何</a:t>
            </a:r>
            <a:r>
              <a:rPr lang="en" altLang="zh-CN" b="1" i="0" dirty="0">
                <a:solidFill>
                  <a:srgbClr val="F33B45"/>
                </a:solidFill>
                <a:effectLst/>
                <a:latin typeface="-apple-system"/>
              </a:rPr>
              <a:t>CPU</a:t>
            </a:r>
            <a:r>
              <a:rPr lang="zh-CN" altLang="en-US" b="1" i="0" dirty="0">
                <a:solidFill>
                  <a:srgbClr val="F33B45"/>
                </a:solidFill>
                <a:effectLst/>
                <a:latin typeface="-apple-system"/>
              </a:rPr>
              <a:t>资源消耗，</a:t>
            </a:r>
            <a:r>
              <a:rPr lang="en" altLang="zh-CN" b="1" i="0" dirty="0">
                <a:solidFill>
                  <a:srgbClr val="F33B45"/>
                </a:solidFill>
                <a:effectLst/>
                <a:latin typeface="-apple-system"/>
              </a:rPr>
              <a:t>data copy</a:t>
            </a:r>
            <a:r>
              <a:rPr lang="zh-CN" altLang="en-US" b="1" i="0" dirty="0">
                <a:solidFill>
                  <a:srgbClr val="F33B45"/>
                </a:solidFill>
                <a:effectLst/>
                <a:latin typeface="-apple-system"/>
              </a:rPr>
              <a:t>带来的损耗就可以避免开了，所以这一层的</a:t>
            </a:r>
            <a:r>
              <a:rPr lang="en" altLang="zh-CN" b="1" i="0" dirty="0">
                <a:solidFill>
                  <a:srgbClr val="F33B45"/>
                </a:solidFill>
                <a:effectLst/>
                <a:latin typeface="-apple-system"/>
              </a:rPr>
              <a:t>data copy</a:t>
            </a:r>
            <a:r>
              <a:rPr lang="zh-CN" altLang="en-US" b="1" i="0" dirty="0">
                <a:solidFill>
                  <a:srgbClr val="F33B45"/>
                </a:solidFill>
                <a:effectLst/>
                <a:latin typeface="-apple-system"/>
              </a:rPr>
              <a:t>就被</a:t>
            </a:r>
            <a:r>
              <a:rPr lang="en" altLang="zh-CN" b="1" i="0" dirty="0">
                <a:solidFill>
                  <a:srgbClr val="F33B45"/>
                </a:solidFill>
                <a:effectLst/>
                <a:latin typeface="-apple-system"/>
              </a:rPr>
              <a:t>cut</a:t>
            </a:r>
            <a:r>
              <a:rPr lang="zh-CN" altLang="en-US" b="1" i="0" dirty="0">
                <a:solidFill>
                  <a:srgbClr val="F33B45"/>
                </a:solidFill>
                <a:effectLst/>
                <a:latin typeface="-apple-system"/>
              </a:rPr>
              <a:t>了</a:t>
            </a:r>
            <a:r>
              <a:rPr lang="zh-CN" altLang="en-US" b="0" i="0" dirty="0">
                <a:solidFill>
                  <a:srgbClr val="F33B45"/>
                </a:solidFill>
                <a:effectLst/>
                <a:latin typeface="-apple-system"/>
              </a:rPr>
              <a:t>。</a:t>
            </a:r>
            <a:endParaRPr kumimoji="1" lang="zh-CN" altLang="en-US" dirty="0"/>
          </a:p>
          <a:p>
            <a:endParaRPr kumimoji="1" lang="zh-CN" altLang="en-US" dirty="0"/>
          </a:p>
        </p:txBody>
      </p:sp>
    </p:spTree>
    <p:extLst>
      <p:ext uri="{BB962C8B-B14F-4D97-AF65-F5344CB8AC3E}">
        <p14:creationId xmlns:p14="http://schemas.microsoft.com/office/powerpoint/2010/main" val="27207156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A5596-955D-E4C0-72FB-D1AEC60E14C4}"/>
              </a:ext>
            </a:extLst>
          </p:cNvPr>
          <p:cNvSpPr>
            <a:spLocks noGrp="1"/>
          </p:cNvSpPr>
          <p:nvPr>
            <p:ph type="title"/>
          </p:nvPr>
        </p:nvSpPr>
        <p:spPr>
          <a:xfrm>
            <a:off x="628650" y="197486"/>
            <a:ext cx="7886700" cy="639226"/>
          </a:xfrm>
        </p:spPr>
        <p:txBody>
          <a:bodyPr>
            <a:normAutofit/>
          </a:bodyPr>
          <a:lstStyle/>
          <a:p>
            <a:r>
              <a:rPr kumimoji="1" lang="zh-CN" altLang="en-US" dirty="0"/>
              <a:t>无锁环形队列</a:t>
            </a:r>
          </a:p>
        </p:txBody>
      </p:sp>
      <p:sp>
        <p:nvSpPr>
          <p:cNvPr id="3" name="内容占位符 2">
            <a:extLst>
              <a:ext uri="{FF2B5EF4-FFF2-40B4-BE49-F238E27FC236}">
                <a16:creationId xmlns:a16="http://schemas.microsoft.com/office/drawing/2014/main" id="{E15F1A42-85D6-1CB6-524A-B68311E0FD96}"/>
              </a:ext>
            </a:extLst>
          </p:cNvPr>
          <p:cNvSpPr>
            <a:spLocks noGrp="1"/>
          </p:cNvSpPr>
          <p:nvPr>
            <p:ph idx="1"/>
          </p:nvPr>
        </p:nvSpPr>
        <p:spPr>
          <a:xfrm>
            <a:off x="628650" y="1124744"/>
            <a:ext cx="7886700" cy="5052537"/>
          </a:xfrm>
        </p:spPr>
        <p:txBody>
          <a:bodyPr>
            <a:normAutofit/>
          </a:bodyPr>
          <a:lstStyle/>
          <a:p>
            <a:r>
              <a:rPr lang="zh-CN" altLang="en-US" sz="1800" b="0" i="0" dirty="0">
                <a:solidFill>
                  <a:schemeClr val="accent1">
                    <a:lumMod val="50000"/>
                  </a:schemeClr>
                </a:solidFill>
                <a:effectLst/>
                <a:latin typeface="-apple-system"/>
              </a:rPr>
              <a:t>环形队列是一种特殊的队列结构，保证了元素也是先进先出的，但与一般队列的区别是，他们是环形的，即队列头部的上个元素是队列尾部，通常是容纳元</a:t>
            </a:r>
            <a:r>
              <a:rPr lang="zh-CN" altLang="en-US" sz="1800" b="0" i="0" u="none" strike="noStrike" dirty="0">
                <a:solidFill>
                  <a:schemeClr val="accent1">
                    <a:lumMod val="50000"/>
                  </a:schemeClr>
                </a:solidFill>
                <a:effectLst/>
                <a:latin typeface="-apple-system"/>
                <a:hlinkClick r:id="rId2">
                  <a:extLst>
                    <a:ext uri="{A12FA001-AC4F-418D-AE19-62706E023703}">
                      <ahyp:hlinkClr xmlns:ahyp="http://schemas.microsoft.com/office/drawing/2018/hyperlinkcolor" val="tx"/>
                    </a:ext>
                  </a:extLst>
                </a:hlinkClick>
              </a:rPr>
              <a:t>素数</a:t>
            </a:r>
            <a:r>
              <a:rPr lang="zh-CN" altLang="en-US" sz="1800" b="0" i="0" dirty="0">
                <a:solidFill>
                  <a:schemeClr val="accent1">
                    <a:lumMod val="50000"/>
                  </a:schemeClr>
                </a:solidFill>
                <a:effectLst/>
                <a:latin typeface="-apple-system"/>
              </a:rPr>
              <a:t>固定的一个闭环。</a:t>
            </a:r>
            <a:endParaRPr lang="en-US" altLang="zh-CN" sz="1800" b="0" i="0" dirty="0">
              <a:solidFill>
                <a:schemeClr val="accent1">
                  <a:lumMod val="50000"/>
                </a:schemeClr>
              </a:solidFill>
              <a:effectLst/>
              <a:latin typeface="-apple-system"/>
            </a:endParaRPr>
          </a:p>
          <a:p>
            <a:pPr>
              <a:buFont typeface="Wingdings" pitchFamily="2" charset="2"/>
              <a:buChar char="Ø"/>
            </a:pPr>
            <a:r>
              <a:rPr kumimoji="1" lang="zh-CN" altLang="en-US" sz="1800" dirty="0">
                <a:solidFill>
                  <a:srgbClr val="C00000"/>
                </a:solidFill>
              </a:rPr>
              <a:t> 元素是先进先出的</a:t>
            </a:r>
          </a:p>
          <a:p>
            <a:pPr>
              <a:buFont typeface="Wingdings" pitchFamily="2" charset="2"/>
              <a:buChar char="Ø"/>
            </a:pPr>
            <a:r>
              <a:rPr kumimoji="1" lang="zh-CN" altLang="en-US" sz="1800" dirty="0">
                <a:solidFill>
                  <a:srgbClr val="C00000"/>
                </a:solidFill>
              </a:rPr>
              <a:t> 元素空间可以重复利用</a:t>
            </a:r>
          </a:p>
          <a:p>
            <a:pPr>
              <a:buFont typeface="Wingdings" pitchFamily="2" charset="2"/>
              <a:buChar char="Ø"/>
            </a:pPr>
            <a:r>
              <a:rPr kumimoji="1" lang="zh-CN" altLang="en-US" sz="1800" dirty="0">
                <a:solidFill>
                  <a:srgbClr val="C00000"/>
                </a:solidFill>
              </a:rPr>
              <a:t> 为多线程数据通信提供了一种高效的机制</a:t>
            </a:r>
          </a:p>
          <a:p>
            <a:pPr marL="0" indent="0">
              <a:buNone/>
            </a:pPr>
            <a:r>
              <a:rPr kumimoji="1" lang="zh-CN" altLang="en-US" dirty="0"/>
              <a:t>     </a:t>
            </a:r>
            <a:r>
              <a:rPr kumimoji="1" lang="zh-CN" altLang="en-US" sz="1600" dirty="0"/>
              <a:t>在最典型的生产者消费者模型中，如果引入环形队列，那么生成者只需要生成“东西”然后放到环形队列中即可，而消费者只需要从环形队列里取“东西”并且消费即可，没有任何锁或者等待，巧妙的高效实现了多线程数据通信。</a:t>
            </a:r>
            <a:endParaRPr kumimoji="1" lang="en-US" altLang="zh-CN" sz="1600" dirty="0"/>
          </a:p>
          <a:p>
            <a:pPr marL="0" indent="0">
              <a:buNone/>
            </a:pPr>
            <a:endParaRPr kumimoji="1" lang="en-US" altLang="zh-CN" sz="1600" dirty="0"/>
          </a:p>
          <a:p>
            <a:pPr marL="0" indent="0">
              <a:buNone/>
            </a:pPr>
            <a:endParaRPr kumimoji="1" lang="zh-CN" altLang="en-US" sz="1600" dirty="0"/>
          </a:p>
        </p:txBody>
      </p:sp>
      <p:pic>
        <p:nvPicPr>
          <p:cNvPr id="4" name="图片 3">
            <a:extLst>
              <a:ext uri="{FF2B5EF4-FFF2-40B4-BE49-F238E27FC236}">
                <a16:creationId xmlns:a16="http://schemas.microsoft.com/office/drawing/2014/main" id="{C3B23147-27CC-0A16-F6FC-0F1757FEE910}"/>
              </a:ext>
            </a:extLst>
          </p:cNvPr>
          <p:cNvPicPr>
            <a:picLocks noChangeAspect="1"/>
          </p:cNvPicPr>
          <p:nvPr/>
        </p:nvPicPr>
        <p:blipFill>
          <a:blip r:embed="rId3"/>
          <a:stretch>
            <a:fillRect/>
          </a:stretch>
        </p:blipFill>
        <p:spPr>
          <a:xfrm>
            <a:off x="251520" y="3933056"/>
            <a:ext cx="4764070" cy="2316233"/>
          </a:xfrm>
          <a:prstGeom prst="rect">
            <a:avLst/>
          </a:prstGeom>
        </p:spPr>
      </p:pic>
      <p:sp>
        <p:nvSpPr>
          <p:cNvPr id="6" name="文本框 5">
            <a:extLst>
              <a:ext uri="{FF2B5EF4-FFF2-40B4-BE49-F238E27FC236}">
                <a16:creationId xmlns:a16="http://schemas.microsoft.com/office/drawing/2014/main" id="{1AAEE313-5373-D60C-9BE0-163EC3D62290}"/>
              </a:ext>
            </a:extLst>
          </p:cNvPr>
          <p:cNvSpPr txBox="1"/>
          <p:nvPr/>
        </p:nvSpPr>
        <p:spPr>
          <a:xfrm>
            <a:off x="5148064" y="4201681"/>
            <a:ext cx="3888432" cy="1809726"/>
          </a:xfrm>
          <a:prstGeom prst="rect">
            <a:avLst/>
          </a:prstGeom>
          <a:noFill/>
        </p:spPr>
        <p:txBody>
          <a:bodyPr wrap="square">
            <a:spAutoFit/>
          </a:bodyPr>
          <a:lstStyle/>
          <a:p>
            <a:pPr algn="l">
              <a:buFont typeface="Arial" panose="020B0604020202020204" pitchFamily="34" charset="0"/>
              <a:buChar char="•"/>
            </a:pPr>
            <a:r>
              <a:rPr lang="zh-CN" altLang="en-US" b="0" i="0" dirty="0">
                <a:solidFill>
                  <a:srgbClr val="333333"/>
                </a:solidFill>
                <a:effectLst/>
                <a:latin typeface="-apple-system"/>
              </a:rPr>
              <a:t> 定义 </a:t>
            </a:r>
            <a:r>
              <a:rPr lang="en-US" altLang="zh-CN" b="0" i="0" dirty="0">
                <a:solidFill>
                  <a:srgbClr val="333333"/>
                </a:solidFill>
                <a:effectLst/>
                <a:latin typeface="-apple-system"/>
              </a:rPr>
              <a:t>in</a:t>
            </a:r>
            <a:r>
              <a:rPr lang="zh-CN" altLang="en-US" b="0" i="0" dirty="0">
                <a:solidFill>
                  <a:srgbClr val="333333"/>
                </a:solidFill>
                <a:effectLst/>
                <a:latin typeface="-apple-system"/>
              </a:rPr>
              <a:t>（入队）</a:t>
            </a:r>
            <a:r>
              <a:rPr lang="en-US" altLang="zh-CN" b="0" i="0" dirty="0">
                <a:solidFill>
                  <a:srgbClr val="333333"/>
                </a:solidFill>
                <a:effectLst/>
                <a:latin typeface="-apple-system"/>
              </a:rPr>
              <a:t>out</a:t>
            </a:r>
            <a:r>
              <a:rPr lang="zh-CN" altLang="en-US" b="0" i="0" dirty="0">
                <a:solidFill>
                  <a:srgbClr val="333333"/>
                </a:solidFill>
                <a:effectLst/>
                <a:latin typeface="-apple-system"/>
              </a:rPr>
              <a:t>（出队）变量</a:t>
            </a:r>
            <a:endParaRPr lang="en-US" altLang="zh-CN" b="0" i="0" dirty="0">
              <a:solidFill>
                <a:srgbClr val="333333"/>
              </a:solidFill>
              <a:effectLst/>
              <a:latin typeface="-apple-system"/>
            </a:endParaRPr>
          </a:p>
          <a:p>
            <a:pPr algn="l">
              <a:buFont typeface="Arial" panose="020B0604020202020204" pitchFamily="34" charset="0"/>
              <a:buChar char="•"/>
            </a:pPr>
            <a:r>
              <a:rPr lang="zh-CN" altLang="en-US" b="0" i="0" dirty="0">
                <a:solidFill>
                  <a:srgbClr val="333333"/>
                </a:solidFill>
                <a:effectLst/>
                <a:latin typeface="-apple-system"/>
              </a:rPr>
              <a:t>入队</a:t>
            </a:r>
            <a:r>
              <a:rPr lang="en" altLang="zh-CN" b="0" i="0" dirty="0">
                <a:solidFill>
                  <a:srgbClr val="333333"/>
                </a:solidFill>
                <a:effectLst/>
                <a:latin typeface="-apple-system"/>
              </a:rPr>
              <a:t>n</a:t>
            </a:r>
            <a:r>
              <a:rPr lang="zh-CN" altLang="en-US" b="0" i="0" dirty="0">
                <a:solidFill>
                  <a:srgbClr val="333333"/>
                </a:solidFill>
                <a:effectLst/>
                <a:latin typeface="-apple-system"/>
              </a:rPr>
              <a:t>个数据时，</a:t>
            </a:r>
            <a:r>
              <a:rPr lang="en" altLang="zh-CN" b="0" i="0" dirty="0">
                <a:solidFill>
                  <a:srgbClr val="333333"/>
                </a:solidFill>
                <a:effectLst/>
                <a:latin typeface="-apple-system"/>
              </a:rPr>
              <a:t>in</a:t>
            </a:r>
            <a:r>
              <a:rPr lang="zh-CN" altLang="en-US" b="0" i="0" dirty="0">
                <a:solidFill>
                  <a:srgbClr val="333333"/>
                </a:solidFill>
                <a:effectLst/>
                <a:latin typeface="-apple-system"/>
              </a:rPr>
              <a:t>变量就</a:t>
            </a:r>
            <a:r>
              <a:rPr lang="en-US" altLang="zh-CN" b="0" i="0" dirty="0">
                <a:solidFill>
                  <a:srgbClr val="333333"/>
                </a:solidFill>
                <a:effectLst/>
                <a:latin typeface="-apple-system"/>
              </a:rPr>
              <a:t>+</a:t>
            </a:r>
            <a:r>
              <a:rPr lang="en" altLang="zh-CN" b="0" i="0" dirty="0">
                <a:solidFill>
                  <a:srgbClr val="333333"/>
                </a:solidFill>
                <a:effectLst/>
                <a:latin typeface="-apple-system"/>
              </a:rPr>
              <a:t>n</a:t>
            </a:r>
          </a:p>
          <a:p>
            <a:pPr algn="l">
              <a:buFont typeface="Arial" panose="020B0604020202020204" pitchFamily="34" charset="0"/>
              <a:buChar char="•"/>
            </a:pPr>
            <a:r>
              <a:rPr lang="zh-CN" altLang="en-US" b="0" i="0" dirty="0">
                <a:solidFill>
                  <a:srgbClr val="333333"/>
                </a:solidFill>
                <a:effectLst/>
                <a:latin typeface="-apple-system"/>
              </a:rPr>
              <a:t> 出队</a:t>
            </a:r>
            <a:r>
              <a:rPr lang="en" altLang="zh-CN" b="0" i="0" dirty="0">
                <a:solidFill>
                  <a:srgbClr val="333333"/>
                </a:solidFill>
                <a:effectLst/>
                <a:latin typeface="-apple-system"/>
              </a:rPr>
              <a:t>k</a:t>
            </a:r>
            <a:r>
              <a:rPr lang="zh-CN" altLang="en-US" b="0" i="0" dirty="0">
                <a:solidFill>
                  <a:srgbClr val="333333"/>
                </a:solidFill>
                <a:effectLst/>
                <a:latin typeface="-apple-system"/>
              </a:rPr>
              <a:t>个数据时，</a:t>
            </a:r>
            <a:r>
              <a:rPr lang="en" altLang="zh-CN" b="0" i="0" dirty="0">
                <a:solidFill>
                  <a:srgbClr val="333333"/>
                </a:solidFill>
                <a:effectLst/>
                <a:latin typeface="-apple-system"/>
              </a:rPr>
              <a:t>out</a:t>
            </a:r>
            <a:r>
              <a:rPr lang="zh-CN" altLang="en-US" b="0" i="0" dirty="0">
                <a:solidFill>
                  <a:srgbClr val="333333"/>
                </a:solidFill>
                <a:effectLst/>
                <a:latin typeface="-apple-system"/>
              </a:rPr>
              <a:t>变量就</a:t>
            </a:r>
            <a:r>
              <a:rPr lang="en-US" altLang="zh-CN" b="0" i="0" dirty="0">
                <a:solidFill>
                  <a:srgbClr val="333333"/>
                </a:solidFill>
                <a:effectLst/>
                <a:latin typeface="-apple-system"/>
              </a:rPr>
              <a:t>+</a:t>
            </a:r>
            <a:r>
              <a:rPr lang="en" altLang="zh-CN" b="0" i="0" dirty="0">
                <a:solidFill>
                  <a:srgbClr val="333333"/>
                </a:solidFill>
                <a:effectLst/>
                <a:latin typeface="-apple-system"/>
              </a:rPr>
              <a:t>k</a:t>
            </a:r>
          </a:p>
          <a:p>
            <a:pPr algn="l">
              <a:buFont typeface="Arial" panose="020B0604020202020204" pitchFamily="34" charset="0"/>
              <a:buChar char="•"/>
            </a:pPr>
            <a:r>
              <a:rPr lang="zh-CN" altLang="en-US" b="0" i="0" dirty="0">
                <a:solidFill>
                  <a:srgbClr val="333333"/>
                </a:solidFill>
                <a:effectLst/>
                <a:latin typeface="-apple-system"/>
              </a:rPr>
              <a:t>  </a:t>
            </a:r>
            <a:r>
              <a:rPr lang="en" altLang="zh-CN" b="0" i="0" dirty="0">
                <a:solidFill>
                  <a:srgbClr val="333333"/>
                </a:solidFill>
                <a:effectLst/>
                <a:latin typeface="-apple-system"/>
              </a:rPr>
              <a:t>out</a:t>
            </a:r>
            <a:r>
              <a:rPr lang="zh-CN" altLang="en-US" b="0" i="0" dirty="0">
                <a:solidFill>
                  <a:srgbClr val="333333"/>
                </a:solidFill>
                <a:effectLst/>
                <a:latin typeface="-apple-system"/>
              </a:rPr>
              <a:t>不允许大于</a:t>
            </a:r>
            <a:r>
              <a:rPr lang="en" altLang="zh-CN" b="0" i="0" dirty="0">
                <a:solidFill>
                  <a:srgbClr val="333333"/>
                </a:solidFill>
                <a:effectLst/>
                <a:latin typeface="-apple-system"/>
              </a:rPr>
              <a:t>in</a:t>
            </a:r>
            <a:r>
              <a:rPr lang="zh-CN" altLang="en" b="0" i="0" dirty="0">
                <a:solidFill>
                  <a:srgbClr val="333333"/>
                </a:solidFill>
                <a:effectLst/>
                <a:latin typeface="-apple-system"/>
              </a:rPr>
              <a:t>（</a:t>
            </a:r>
            <a:r>
              <a:rPr lang="en" altLang="zh-CN" b="0" i="0" dirty="0">
                <a:solidFill>
                  <a:srgbClr val="333333"/>
                </a:solidFill>
                <a:effectLst/>
                <a:latin typeface="-apple-system"/>
              </a:rPr>
              <a:t>out</a:t>
            </a:r>
            <a:r>
              <a:rPr lang="zh-CN" altLang="en-US" b="0" i="0" dirty="0">
                <a:solidFill>
                  <a:srgbClr val="333333"/>
                </a:solidFill>
                <a:effectLst/>
                <a:latin typeface="-apple-system"/>
              </a:rPr>
              <a:t>等于</a:t>
            </a:r>
            <a:r>
              <a:rPr lang="en" altLang="zh-CN" b="0" i="0" dirty="0">
                <a:solidFill>
                  <a:srgbClr val="333333"/>
                </a:solidFill>
                <a:effectLst/>
                <a:latin typeface="-apple-system"/>
              </a:rPr>
              <a:t>in</a:t>
            </a:r>
            <a:r>
              <a:rPr lang="zh-CN" altLang="en-US" b="0" i="0" dirty="0">
                <a:solidFill>
                  <a:srgbClr val="333333"/>
                </a:solidFill>
                <a:effectLst/>
                <a:latin typeface="-apple-system"/>
              </a:rPr>
              <a:t>时表示</a:t>
            </a:r>
            <a:r>
              <a:rPr lang="en" altLang="zh-CN" b="0" i="0" dirty="0" err="1">
                <a:solidFill>
                  <a:srgbClr val="333333"/>
                </a:solidFill>
                <a:effectLst/>
                <a:latin typeface="-apple-system"/>
              </a:rPr>
              <a:t>fifo</a:t>
            </a:r>
            <a:r>
              <a:rPr lang="zh-CN" altLang="en-US" b="0" i="0" dirty="0">
                <a:solidFill>
                  <a:srgbClr val="333333"/>
                </a:solidFill>
                <a:effectLst/>
                <a:latin typeface="-apple-system"/>
              </a:rPr>
              <a:t>为空）</a:t>
            </a:r>
          </a:p>
          <a:p>
            <a:pPr algn="l">
              <a:buFont typeface="Arial" panose="020B0604020202020204" pitchFamily="34" charset="0"/>
              <a:buChar char="•"/>
            </a:pPr>
            <a:r>
              <a:rPr lang="zh-CN" altLang="en-US" b="0" i="0" dirty="0">
                <a:solidFill>
                  <a:srgbClr val="333333"/>
                </a:solidFill>
                <a:effectLst/>
                <a:latin typeface="-apple-system"/>
              </a:rPr>
              <a:t>  </a:t>
            </a:r>
            <a:r>
              <a:rPr lang="en" altLang="zh-CN" b="0" i="0" dirty="0">
                <a:solidFill>
                  <a:srgbClr val="333333"/>
                </a:solidFill>
                <a:effectLst/>
                <a:latin typeface="-apple-system"/>
              </a:rPr>
              <a:t>in</a:t>
            </a:r>
            <a:r>
              <a:rPr lang="zh-CN" altLang="en-US" b="0" i="0" dirty="0">
                <a:solidFill>
                  <a:srgbClr val="333333"/>
                </a:solidFill>
                <a:effectLst/>
                <a:latin typeface="-apple-system"/>
              </a:rPr>
              <a:t>不允许比</a:t>
            </a:r>
            <a:r>
              <a:rPr lang="en" altLang="zh-CN" b="0" i="0" dirty="0">
                <a:solidFill>
                  <a:srgbClr val="333333"/>
                </a:solidFill>
                <a:effectLst/>
                <a:latin typeface="-apple-system"/>
              </a:rPr>
              <a:t>out</a:t>
            </a:r>
            <a:r>
              <a:rPr lang="zh-CN" altLang="en-US" b="0" i="0" dirty="0">
                <a:solidFill>
                  <a:srgbClr val="333333"/>
                </a:solidFill>
                <a:effectLst/>
                <a:latin typeface="-apple-system"/>
              </a:rPr>
              <a:t>大超过某个</a:t>
            </a:r>
            <a:r>
              <a:rPr lang="en" altLang="zh-CN" b="0" i="0" dirty="0" err="1">
                <a:solidFill>
                  <a:srgbClr val="333333"/>
                </a:solidFill>
                <a:effectLst/>
                <a:latin typeface="-apple-system"/>
              </a:rPr>
              <a:t>fifo</a:t>
            </a:r>
            <a:r>
              <a:rPr lang="zh-CN" altLang="en-US" b="0" i="0" dirty="0">
                <a:solidFill>
                  <a:srgbClr val="333333"/>
                </a:solidFill>
                <a:effectLst/>
                <a:latin typeface="-apple-system"/>
              </a:rPr>
              <a:t>空间</a:t>
            </a:r>
          </a:p>
        </p:txBody>
      </p:sp>
    </p:spTree>
    <p:extLst>
      <p:ext uri="{BB962C8B-B14F-4D97-AF65-F5344CB8AC3E}">
        <p14:creationId xmlns:p14="http://schemas.microsoft.com/office/powerpoint/2010/main" val="1080989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4D44E1-4A46-4AC4-D064-284F74893EEA}"/>
              </a:ext>
            </a:extLst>
          </p:cNvPr>
          <p:cNvSpPr>
            <a:spLocks noGrp="1"/>
          </p:cNvSpPr>
          <p:nvPr>
            <p:ph type="title"/>
          </p:nvPr>
        </p:nvSpPr>
        <p:spPr>
          <a:xfrm>
            <a:off x="165100" y="260648"/>
            <a:ext cx="7543800" cy="612775"/>
          </a:xfrm>
        </p:spPr>
        <p:txBody>
          <a:bodyPr>
            <a:noAutofit/>
          </a:bodyPr>
          <a:lstStyle/>
          <a:p>
            <a:pPr defTabSz="457200">
              <a:defRPr/>
            </a:pPr>
            <a:r>
              <a:rPr kumimoji="1" lang="en-US" altLang="zh-CN" sz="3200" dirty="0" err="1">
                <a:solidFill>
                  <a:srgbClr val="C00000"/>
                </a:solidFill>
                <a:latin typeface="Baoli SC" panose="02010600040101010101" pitchFamily="2" charset="-122"/>
                <a:ea typeface="Baoli SC" panose="02010600040101010101" pitchFamily="2" charset="-122"/>
              </a:rPr>
              <a:t>linux</a:t>
            </a:r>
            <a:r>
              <a:rPr kumimoji="1" lang="zh-CN" altLang="en-US" sz="3200" dirty="0">
                <a:solidFill>
                  <a:srgbClr val="C00000"/>
                </a:solidFill>
                <a:latin typeface="Baoli SC" panose="02010600040101010101" pitchFamily="2" charset="-122"/>
                <a:ea typeface="Baoli SC" panose="02010600040101010101" pitchFamily="2" charset="-122"/>
              </a:rPr>
              <a:t> 内核网络数据包接收流程 </a:t>
            </a:r>
            <a:endParaRPr kumimoji="1" lang="en-US" altLang="zh-CN" sz="3200" dirty="0">
              <a:solidFill>
                <a:srgbClr val="C00000"/>
              </a:solidFill>
              <a:latin typeface="Baoli SC" panose="02010600040101010101" pitchFamily="2" charset="-122"/>
              <a:ea typeface="Baoli SC" panose="02010600040101010101" pitchFamily="2" charset="-122"/>
            </a:endParaRPr>
          </a:p>
        </p:txBody>
      </p:sp>
      <p:pic>
        <p:nvPicPr>
          <p:cNvPr id="8" name="图片 7">
            <a:extLst>
              <a:ext uri="{FF2B5EF4-FFF2-40B4-BE49-F238E27FC236}">
                <a16:creationId xmlns:a16="http://schemas.microsoft.com/office/drawing/2014/main" id="{3624DB4A-1B81-91AE-BCE5-A74F441684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070"/>
          <a:stretch/>
        </p:blipFill>
        <p:spPr>
          <a:xfrm>
            <a:off x="1259632" y="873423"/>
            <a:ext cx="6750768" cy="5552091"/>
          </a:xfrm>
          <a:prstGeom prst="rect">
            <a:avLst/>
          </a:prstGeom>
        </p:spPr>
      </p:pic>
    </p:spTree>
    <p:extLst>
      <p:ext uri="{BB962C8B-B14F-4D97-AF65-F5344CB8AC3E}">
        <p14:creationId xmlns:p14="http://schemas.microsoft.com/office/powerpoint/2010/main" val="29444081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4D44E1-4A46-4AC4-D064-284F74893EEA}"/>
              </a:ext>
            </a:extLst>
          </p:cNvPr>
          <p:cNvSpPr>
            <a:spLocks noGrp="1"/>
          </p:cNvSpPr>
          <p:nvPr>
            <p:ph type="title"/>
          </p:nvPr>
        </p:nvSpPr>
        <p:spPr>
          <a:xfrm>
            <a:off x="165100" y="260648"/>
            <a:ext cx="7543800" cy="612775"/>
          </a:xfrm>
        </p:spPr>
        <p:txBody>
          <a:bodyPr>
            <a:noAutofit/>
          </a:bodyPr>
          <a:lstStyle/>
          <a:p>
            <a:pPr defTabSz="457200">
              <a:defRPr/>
            </a:pPr>
            <a:r>
              <a:rPr kumimoji="1" lang="zh-CN" altLang="en-US" sz="3200" dirty="0">
                <a:solidFill>
                  <a:srgbClr val="C00000"/>
                </a:solidFill>
                <a:latin typeface="Baoli SC" panose="02010600040101010101" pitchFamily="2" charset="-122"/>
                <a:ea typeface="Baoli SC" panose="02010600040101010101" pitchFamily="2" charset="-122"/>
              </a:rPr>
              <a:t>通过</a:t>
            </a:r>
            <a:r>
              <a:rPr kumimoji="1" lang="en-US" altLang="zh-CN" sz="3200" dirty="0" err="1">
                <a:solidFill>
                  <a:srgbClr val="C00000"/>
                </a:solidFill>
                <a:latin typeface="Baoli SC" panose="02010600040101010101" pitchFamily="2" charset="-122"/>
                <a:ea typeface="Baoli SC" panose="02010600040101010101" pitchFamily="2" charset="-122"/>
              </a:rPr>
              <a:t>mmap</a:t>
            </a:r>
            <a:r>
              <a:rPr kumimoji="1" lang="zh-CN" altLang="en-US" sz="3200" dirty="0">
                <a:solidFill>
                  <a:srgbClr val="C00000"/>
                </a:solidFill>
                <a:latin typeface="Baoli SC" panose="02010600040101010101" pitchFamily="2" charset="-122"/>
                <a:ea typeface="Baoli SC" panose="02010600040101010101" pitchFamily="2" charset="-122"/>
              </a:rPr>
              <a:t>实现的零拷贝</a:t>
            </a:r>
            <a:r>
              <a:rPr kumimoji="1" lang="en-US" altLang="zh-CN" sz="3200" dirty="0">
                <a:solidFill>
                  <a:srgbClr val="C00000"/>
                </a:solidFill>
                <a:latin typeface="Baoli SC" panose="02010600040101010101" pitchFamily="2" charset="-122"/>
                <a:ea typeface="Baoli SC" panose="02010600040101010101" pitchFamily="2" charset="-122"/>
              </a:rPr>
              <a:t>I/O</a:t>
            </a:r>
          </a:p>
        </p:txBody>
      </p:sp>
      <p:sp>
        <p:nvSpPr>
          <p:cNvPr id="38914" name="内容占位符 2">
            <a:extLst>
              <a:ext uri="{FF2B5EF4-FFF2-40B4-BE49-F238E27FC236}">
                <a16:creationId xmlns:a16="http://schemas.microsoft.com/office/drawing/2014/main" id="{8ECE1087-477F-8546-7426-F41090C34522}"/>
              </a:ext>
            </a:extLst>
          </p:cNvPr>
          <p:cNvSpPr>
            <a:spLocks noGrp="1"/>
          </p:cNvSpPr>
          <p:nvPr>
            <p:ph idx="1"/>
          </p:nvPr>
        </p:nvSpPr>
        <p:spPr>
          <a:xfrm>
            <a:off x="165100" y="980728"/>
            <a:ext cx="8796338" cy="4022725"/>
          </a:xfrm>
        </p:spPr>
        <p:txBody>
          <a:bodyPr/>
          <a:lstStyle/>
          <a:p>
            <a:pPr eaLnBrk="1" hangingPunct="1">
              <a:buFont typeface="Wingdings" pitchFamily="2" charset="2"/>
              <a:buChar char="p"/>
            </a:pPr>
            <a:r>
              <a:rPr lang="zh-CN" altLang="en-US" sz="2800" dirty="0"/>
              <a:t> </a:t>
            </a:r>
            <a:r>
              <a:rPr lang="zh-CN" altLang="en-US" dirty="0"/>
              <a:t>在 </a:t>
            </a:r>
            <a:r>
              <a:rPr lang="en-US" altLang="zh-CN" dirty="0"/>
              <a:t>Linux </a:t>
            </a:r>
            <a:r>
              <a:rPr lang="zh-CN" altLang="en-US" dirty="0"/>
              <a:t>中，减少拷贝次数的一种方法是调用 </a:t>
            </a:r>
            <a:r>
              <a:rPr lang="en-US" altLang="zh-CN" dirty="0" err="1"/>
              <a:t>mmap</a:t>
            </a:r>
            <a:r>
              <a:rPr lang="en-US" altLang="zh-CN" dirty="0"/>
              <a:t>() </a:t>
            </a:r>
            <a:r>
              <a:rPr lang="zh-CN" altLang="en-US" dirty="0"/>
              <a:t>来代替调用 </a:t>
            </a:r>
            <a:r>
              <a:rPr lang="en-US" altLang="zh-CN" dirty="0"/>
              <a:t>read</a:t>
            </a:r>
            <a:r>
              <a:rPr lang="zh-CN" altLang="en-US" dirty="0"/>
              <a:t>。</a:t>
            </a:r>
            <a:endParaRPr lang="en-US" altLang="zh-CN" dirty="0"/>
          </a:p>
          <a:p>
            <a:pPr eaLnBrk="1" hangingPunct="1">
              <a:buFont typeface="Wingdings" pitchFamily="2" charset="2"/>
              <a:buChar char="p"/>
            </a:pPr>
            <a:r>
              <a:rPr lang="en-US" altLang="zh-CN" sz="2800" dirty="0"/>
              <a:t> </a:t>
            </a:r>
            <a:r>
              <a:rPr lang="en-US" altLang="zh-CN" dirty="0" err="1"/>
              <a:t>mmap</a:t>
            </a:r>
            <a:r>
              <a:rPr lang="en-US" altLang="zh-CN" dirty="0"/>
              <a:t>()</a:t>
            </a:r>
            <a:r>
              <a:rPr lang="zh-CN" altLang="en-US" dirty="0"/>
              <a:t>系统调用</a:t>
            </a:r>
          </a:p>
          <a:p>
            <a:pPr eaLnBrk="1" hangingPunct="1">
              <a:buFont typeface="Arial" panose="020B0604020202020204" pitchFamily="34" charset="0"/>
              <a:buChar char="•"/>
            </a:pPr>
            <a:r>
              <a:rPr lang="en-US" altLang="zh-CN" sz="1800" dirty="0"/>
              <a:t>   void* </a:t>
            </a:r>
            <a:r>
              <a:rPr lang="en-US" altLang="zh-CN" sz="1800" dirty="0" err="1"/>
              <a:t>mmap</a:t>
            </a:r>
            <a:r>
              <a:rPr lang="en-US" altLang="zh-CN" sz="1800" dirty="0"/>
              <a:t> ( void * </a:t>
            </a:r>
            <a:r>
              <a:rPr lang="en-US" altLang="zh-CN" sz="1800" dirty="0" err="1"/>
              <a:t>addr</a:t>
            </a:r>
            <a:r>
              <a:rPr lang="en-US" altLang="zh-CN" sz="1800" dirty="0"/>
              <a:t> , </a:t>
            </a:r>
            <a:r>
              <a:rPr lang="en-US" altLang="zh-CN" sz="1800" dirty="0" err="1"/>
              <a:t>size_t</a:t>
            </a:r>
            <a:r>
              <a:rPr lang="en-US" altLang="zh-CN" sz="1800" dirty="0"/>
              <a:t> </a:t>
            </a:r>
            <a:r>
              <a:rPr lang="en-US" altLang="zh-CN" sz="1800" dirty="0" err="1"/>
              <a:t>len</a:t>
            </a:r>
            <a:r>
              <a:rPr lang="en-US" altLang="zh-CN" sz="1800" dirty="0"/>
              <a:t> , int </a:t>
            </a:r>
            <a:r>
              <a:rPr lang="en-US" altLang="zh-CN" sz="1800" dirty="0" err="1"/>
              <a:t>prot</a:t>
            </a:r>
            <a:r>
              <a:rPr lang="en-US" altLang="zh-CN" sz="1800" dirty="0"/>
              <a:t> , int flags , int </a:t>
            </a:r>
            <a:r>
              <a:rPr lang="en-US" altLang="zh-CN" sz="1800" dirty="0" err="1"/>
              <a:t>fd</a:t>
            </a:r>
            <a:r>
              <a:rPr lang="en-US" altLang="zh-CN" sz="1800" dirty="0"/>
              <a:t> , </a:t>
            </a:r>
            <a:r>
              <a:rPr lang="en-US" altLang="zh-CN" sz="1800" dirty="0" err="1"/>
              <a:t>off_t</a:t>
            </a:r>
            <a:r>
              <a:rPr lang="en-US" altLang="zh-CN" sz="1800" dirty="0"/>
              <a:t> offset ) </a:t>
            </a:r>
          </a:p>
          <a:p>
            <a:pPr eaLnBrk="1" hangingPunct="1">
              <a:buFont typeface="Arial" panose="020B0604020202020204" pitchFamily="34" charset="0"/>
              <a:buChar char="•"/>
            </a:pPr>
            <a:r>
              <a:rPr lang="en-US" altLang="zh-CN" sz="1800" dirty="0"/>
              <a:t>  int </a:t>
            </a:r>
            <a:r>
              <a:rPr lang="en-US" altLang="zh-CN" sz="1800" dirty="0" err="1"/>
              <a:t>munmap</a:t>
            </a:r>
            <a:r>
              <a:rPr lang="en-US" altLang="zh-CN" sz="1800" dirty="0"/>
              <a:t>( void * </a:t>
            </a:r>
            <a:r>
              <a:rPr lang="en-US" altLang="zh-CN" sz="1800" dirty="0" err="1"/>
              <a:t>addr</a:t>
            </a:r>
            <a:r>
              <a:rPr lang="en-US" altLang="zh-CN" sz="1800" dirty="0"/>
              <a:t>, </a:t>
            </a:r>
            <a:r>
              <a:rPr lang="en-US" altLang="zh-CN" sz="1800" dirty="0" err="1"/>
              <a:t>size_t</a:t>
            </a:r>
            <a:r>
              <a:rPr lang="en-US" altLang="zh-CN" sz="1800" dirty="0"/>
              <a:t> </a:t>
            </a:r>
            <a:r>
              <a:rPr lang="en-US" altLang="zh-CN" sz="1800" dirty="0" err="1"/>
              <a:t>len</a:t>
            </a:r>
            <a:r>
              <a:rPr lang="en-US" altLang="zh-CN" sz="1800" dirty="0"/>
              <a:t> ) </a:t>
            </a:r>
          </a:p>
          <a:p>
            <a:pPr eaLnBrk="1" hangingPunct="1">
              <a:buFont typeface="Wingdings" pitchFamily="2" charset="2"/>
              <a:buChar char="p"/>
            </a:pPr>
            <a:r>
              <a:rPr lang="en-US" altLang="zh-CN" dirty="0"/>
              <a:t> </a:t>
            </a:r>
            <a:r>
              <a:rPr lang="en-US" altLang="zh-CN" dirty="0" err="1"/>
              <a:t>mmap</a:t>
            </a:r>
            <a:r>
              <a:rPr lang="zh-CN" altLang="en-US" dirty="0"/>
              <a:t>是共享内存的一般使用模式，可以实现内核到用户层的地址映射。</a:t>
            </a:r>
            <a:endParaRPr lang="en-US" altLang="zh-CN" dirty="0"/>
          </a:p>
        </p:txBody>
      </p:sp>
      <p:pic>
        <p:nvPicPr>
          <p:cNvPr id="4" name="Picture 4" descr="image001">
            <a:extLst>
              <a:ext uri="{FF2B5EF4-FFF2-40B4-BE49-F238E27FC236}">
                <a16:creationId xmlns:a16="http://schemas.microsoft.com/office/drawing/2014/main" id="{A06A47E0-F814-028F-12F3-C9605560C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944" y="3573016"/>
            <a:ext cx="7994650" cy="2520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55B95E8-8F79-C737-924F-4E484CE090DE}"/>
              </a:ext>
            </a:extLst>
          </p:cNvPr>
          <p:cNvSpPr>
            <a:spLocks noGrp="1" noChangeArrowheads="1"/>
          </p:cNvSpPr>
          <p:nvPr>
            <p:ph type="title"/>
          </p:nvPr>
        </p:nvSpPr>
        <p:spPr/>
        <p:txBody>
          <a:bodyPr/>
          <a:lstStyle/>
          <a:p>
            <a:pPr algn="ctr" defTabSz="457200">
              <a:defRPr/>
            </a:pPr>
            <a:r>
              <a:rPr kumimoji="1" lang="zh-CN" altLang="en-US" sz="4400">
                <a:solidFill>
                  <a:schemeClr val="tx1"/>
                </a:solidFill>
                <a:latin typeface="Arial" charset="0"/>
                <a:ea typeface="隶书" charset="0"/>
              </a:rPr>
              <a:t>用户、内核、系统、驱动交互图</a:t>
            </a:r>
          </a:p>
        </p:txBody>
      </p:sp>
      <p:sp>
        <p:nvSpPr>
          <p:cNvPr id="40962" name="Line 3">
            <a:extLst>
              <a:ext uri="{FF2B5EF4-FFF2-40B4-BE49-F238E27FC236}">
                <a16:creationId xmlns:a16="http://schemas.microsoft.com/office/drawing/2014/main" id="{E85AF7FD-A662-E61D-E9F4-5C6F1E5DA519}"/>
              </a:ext>
            </a:extLst>
          </p:cNvPr>
          <p:cNvSpPr>
            <a:spLocks noChangeShapeType="1"/>
          </p:cNvSpPr>
          <p:nvPr/>
        </p:nvSpPr>
        <p:spPr bwMode="auto">
          <a:xfrm>
            <a:off x="127000" y="3140075"/>
            <a:ext cx="8785225"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63" name="Text Box 4">
            <a:extLst>
              <a:ext uri="{FF2B5EF4-FFF2-40B4-BE49-F238E27FC236}">
                <a16:creationId xmlns:a16="http://schemas.microsoft.com/office/drawing/2014/main" id="{738292E9-D556-451C-C23C-82E766E14F68}"/>
              </a:ext>
            </a:extLst>
          </p:cNvPr>
          <p:cNvSpPr txBox="1">
            <a:spLocks noChangeArrowheads="1"/>
          </p:cNvSpPr>
          <p:nvPr/>
        </p:nvSpPr>
        <p:spPr bwMode="auto">
          <a:xfrm>
            <a:off x="127000" y="2565400"/>
            <a:ext cx="1401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sz="2400">
                <a:latin typeface="Times New Roman" panose="02020603050405020304" pitchFamily="18" charset="0"/>
              </a:rPr>
              <a:t>用户空间</a:t>
            </a:r>
          </a:p>
        </p:txBody>
      </p:sp>
      <p:sp>
        <p:nvSpPr>
          <p:cNvPr id="40964" name="Text Box 5">
            <a:extLst>
              <a:ext uri="{FF2B5EF4-FFF2-40B4-BE49-F238E27FC236}">
                <a16:creationId xmlns:a16="http://schemas.microsoft.com/office/drawing/2014/main" id="{FE7394B1-292F-AEAD-781A-3F2B4658392C}"/>
              </a:ext>
            </a:extLst>
          </p:cNvPr>
          <p:cNvSpPr txBox="1">
            <a:spLocks noChangeArrowheads="1"/>
          </p:cNvSpPr>
          <p:nvPr/>
        </p:nvSpPr>
        <p:spPr bwMode="auto">
          <a:xfrm>
            <a:off x="127000" y="3246438"/>
            <a:ext cx="1401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sz="2400">
                <a:latin typeface="Times New Roman" panose="02020603050405020304" pitchFamily="18" charset="0"/>
              </a:rPr>
              <a:t>内核空间</a:t>
            </a:r>
          </a:p>
        </p:txBody>
      </p:sp>
      <p:sp>
        <p:nvSpPr>
          <p:cNvPr id="40965" name="Oval 6">
            <a:extLst>
              <a:ext uri="{FF2B5EF4-FFF2-40B4-BE49-F238E27FC236}">
                <a16:creationId xmlns:a16="http://schemas.microsoft.com/office/drawing/2014/main" id="{FF1A4DF9-F3CD-C34A-AF9E-C56A1D4601B9}"/>
              </a:ext>
            </a:extLst>
          </p:cNvPr>
          <p:cNvSpPr>
            <a:spLocks noChangeArrowheads="1"/>
          </p:cNvSpPr>
          <p:nvPr/>
        </p:nvSpPr>
        <p:spPr bwMode="auto">
          <a:xfrm>
            <a:off x="4284663" y="1773238"/>
            <a:ext cx="2447925" cy="122396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a:latin typeface="Times New Roman" panose="02020603050405020304" pitchFamily="18" charset="0"/>
              </a:rPr>
              <a:t>应用程序</a:t>
            </a:r>
          </a:p>
        </p:txBody>
      </p:sp>
      <p:sp>
        <p:nvSpPr>
          <p:cNvPr id="40966" name="Oval 7">
            <a:extLst>
              <a:ext uri="{FF2B5EF4-FFF2-40B4-BE49-F238E27FC236}">
                <a16:creationId xmlns:a16="http://schemas.microsoft.com/office/drawing/2014/main" id="{6CF370B1-368D-60C3-7B6D-E8738F661AA4}"/>
              </a:ext>
            </a:extLst>
          </p:cNvPr>
          <p:cNvSpPr>
            <a:spLocks noChangeArrowheads="1"/>
          </p:cNvSpPr>
          <p:nvPr/>
        </p:nvSpPr>
        <p:spPr bwMode="auto">
          <a:xfrm>
            <a:off x="4284663" y="3498850"/>
            <a:ext cx="2447925" cy="1222375"/>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a:latin typeface="Times New Roman" panose="02020603050405020304" pitchFamily="18" charset="0"/>
              </a:rPr>
              <a:t>内核模块</a:t>
            </a:r>
          </a:p>
        </p:txBody>
      </p:sp>
      <p:sp>
        <p:nvSpPr>
          <p:cNvPr id="40967" name="Text Box 8">
            <a:extLst>
              <a:ext uri="{FF2B5EF4-FFF2-40B4-BE49-F238E27FC236}">
                <a16:creationId xmlns:a16="http://schemas.microsoft.com/office/drawing/2014/main" id="{9FA15F39-A55D-83AF-3DC0-CAE6E92AE34E}"/>
              </a:ext>
            </a:extLst>
          </p:cNvPr>
          <p:cNvSpPr txBox="1">
            <a:spLocks noChangeArrowheads="1"/>
          </p:cNvSpPr>
          <p:nvPr/>
        </p:nvSpPr>
        <p:spPr bwMode="auto">
          <a:xfrm>
            <a:off x="4724400" y="3068638"/>
            <a:ext cx="792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sz="2400">
                <a:latin typeface="Times New Roman" panose="02020603050405020304" pitchFamily="18" charset="0"/>
              </a:rPr>
              <a:t>唤醒</a:t>
            </a:r>
          </a:p>
        </p:txBody>
      </p:sp>
      <p:sp>
        <p:nvSpPr>
          <p:cNvPr id="40968" name="Rectangle 9">
            <a:extLst>
              <a:ext uri="{FF2B5EF4-FFF2-40B4-BE49-F238E27FC236}">
                <a16:creationId xmlns:a16="http://schemas.microsoft.com/office/drawing/2014/main" id="{E6FFCB69-1F88-D3B6-4995-E862FA382AAD}"/>
              </a:ext>
            </a:extLst>
          </p:cNvPr>
          <p:cNvSpPr>
            <a:spLocks noChangeArrowheads="1"/>
          </p:cNvSpPr>
          <p:nvPr/>
        </p:nvSpPr>
        <p:spPr bwMode="auto">
          <a:xfrm>
            <a:off x="7472363" y="3860800"/>
            <a:ext cx="1366837" cy="8636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a:latin typeface="Times New Roman" panose="02020603050405020304" pitchFamily="18" charset="0"/>
              </a:rPr>
              <a:t>内核空间</a:t>
            </a:r>
          </a:p>
          <a:p>
            <a:pPr algn="ctr" eaLnBrk="1" hangingPunct="1"/>
            <a:r>
              <a:rPr lang="zh-CN" altLang="en-US" sz="2400">
                <a:latin typeface="Times New Roman" panose="02020603050405020304" pitchFamily="18" charset="0"/>
              </a:rPr>
              <a:t>内存块</a:t>
            </a:r>
          </a:p>
        </p:txBody>
      </p:sp>
      <p:sp>
        <p:nvSpPr>
          <p:cNvPr id="40969" name="Rectangle 10">
            <a:extLst>
              <a:ext uri="{FF2B5EF4-FFF2-40B4-BE49-F238E27FC236}">
                <a16:creationId xmlns:a16="http://schemas.microsoft.com/office/drawing/2014/main" id="{F6A6943C-DBEA-DDA0-6CF0-E4327264E650}"/>
              </a:ext>
            </a:extLst>
          </p:cNvPr>
          <p:cNvSpPr>
            <a:spLocks noChangeArrowheads="1"/>
          </p:cNvSpPr>
          <p:nvPr/>
        </p:nvSpPr>
        <p:spPr bwMode="auto">
          <a:xfrm>
            <a:off x="7472363" y="1941513"/>
            <a:ext cx="1366837" cy="8636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a:latin typeface="Times New Roman" panose="02020603050405020304" pitchFamily="18" charset="0"/>
              </a:rPr>
              <a:t>用户空间</a:t>
            </a:r>
          </a:p>
          <a:p>
            <a:pPr algn="ctr" eaLnBrk="1" hangingPunct="1"/>
            <a:r>
              <a:rPr lang="zh-CN" altLang="en-US" sz="2400">
                <a:latin typeface="Times New Roman" panose="02020603050405020304" pitchFamily="18" charset="0"/>
              </a:rPr>
              <a:t>内存块</a:t>
            </a:r>
          </a:p>
        </p:txBody>
      </p:sp>
      <p:sp>
        <p:nvSpPr>
          <p:cNvPr id="40970" name="Line 11">
            <a:extLst>
              <a:ext uri="{FF2B5EF4-FFF2-40B4-BE49-F238E27FC236}">
                <a16:creationId xmlns:a16="http://schemas.microsoft.com/office/drawing/2014/main" id="{C2B17E39-2656-4BF6-550A-1C4B1480F552}"/>
              </a:ext>
            </a:extLst>
          </p:cNvPr>
          <p:cNvSpPr>
            <a:spLocks noChangeShapeType="1"/>
          </p:cNvSpPr>
          <p:nvPr/>
        </p:nvSpPr>
        <p:spPr bwMode="auto">
          <a:xfrm flipV="1">
            <a:off x="7956550" y="2781300"/>
            <a:ext cx="0" cy="1079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1" name="Line 12">
            <a:extLst>
              <a:ext uri="{FF2B5EF4-FFF2-40B4-BE49-F238E27FC236}">
                <a16:creationId xmlns:a16="http://schemas.microsoft.com/office/drawing/2014/main" id="{4B3E73D7-611C-ED13-F08E-C7BA3AED22E5}"/>
              </a:ext>
            </a:extLst>
          </p:cNvPr>
          <p:cNvSpPr>
            <a:spLocks noChangeShapeType="1"/>
          </p:cNvSpPr>
          <p:nvPr/>
        </p:nvSpPr>
        <p:spPr bwMode="auto">
          <a:xfrm>
            <a:off x="8407400" y="2838450"/>
            <a:ext cx="1588" cy="10080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2" name="Text Box 13">
            <a:extLst>
              <a:ext uri="{FF2B5EF4-FFF2-40B4-BE49-F238E27FC236}">
                <a16:creationId xmlns:a16="http://schemas.microsoft.com/office/drawing/2014/main" id="{F4EE47CE-8FBD-10E4-0DD5-A9ED5CF0119A}"/>
              </a:ext>
            </a:extLst>
          </p:cNvPr>
          <p:cNvSpPr txBox="1">
            <a:spLocks noChangeArrowheads="1"/>
          </p:cNvSpPr>
          <p:nvPr/>
        </p:nvSpPr>
        <p:spPr bwMode="auto">
          <a:xfrm>
            <a:off x="6680200" y="3173413"/>
            <a:ext cx="2500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sz="2400">
                <a:latin typeface="Times New Roman" panose="02020603050405020304" pitchFamily="18" charset="0"/>
              </a:rPr>
              <a:t>copy_to/from_user</a:t>
            </a:r>
          </a:p>
        </p:txBody>
      </p:sp>
      <p:sp>
        <p:nvSpPr>
          <p:cNvPr id="40973" name="AutoShape 14">
            <a:extLst>
              <a:ext uri="{FF2B5EF4-FFF2-40B4-BE49-F238E27FC236}">
                <a16:creationId xmlns:a16="http://schemas.microsoft.com/office/drawing/2014/main" id="{A31408CE-49F1-11ED-96EB-1CDDF850A5F7}"/>
              </a:ext>
            </a:extLst>
          </p:cNvPr>
          <p:cNvSpPr>
            <a:spLocks noChangeArrowheads="1"/>
          </p:cNvSpPr>
          <p:nvPr/>
        </p:nvSpPr>
        <p:spPr bwMode="auto">
          <a:xfrm>
            <a:off x="6732588" y="2276475"/>
            <a:ext cx="719137" cy="288925"/>
          </a:xfrm>
          <a:prstGeom prst="leftRightArrow">
            <a:avLst>
              <a:gd name="adj1" fmla="val 50000"/>
              <a:gd name="adj2" fmla="val 49780"/>
            </a:avLst>
          </a:prstGeom>
          <a:gradFill rotWithShape="0">
            <a:gsLst>
              <a:gs pos="0">
                <a:schemeClr val="accent1"/>
              </a:gs>
              <a:gs pos="100000">
                <a:schemeClr val="bg1"/>
              </a:gs>
            </a:gsLst>
            <a:lin ang="0" scaled="1"/>
          </a:gradFill>
          <a:ln w="9525">
            <a:solidFill>
              <a:schemeClr val="tx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sz="2400">
              <a:latin typeface="Times New Roman" panose="02020603050405020304" pitchFamily="18" charset="0"/>
            </a:endParaRPr>
          </a:p>
        </p:txBody>
      </p:sp>
      <p:sp>
        <p:nvSpPr>
          <p:cNvPr id="40974" name="AutoShape 15">
            <a:extLst>
              <a:ext uri="{FF2B5EF4-FFF2-40B4-BE49-F238E27FC236}">
                <a16:creationId xmlns:a16="http://schemas.microsoft.com/office/drawing/2014/main" id="{7E58D248-6931-D032-6C04-E8D73A8A230B}"/>
              </a:ext>
            </a:extLst>
          </p:cNvPr>
          <p:cNvSpPr>
            <a:spLocks noChangeArrowheads="1"/>
          </p:cNvSpPr>
          <p:nvPr/>
        </p:nvSpPr>
        <p:spPr bwMode="auto">
          <a:xfrm>
            <a:off x="6732588" y="4016375"/>
            <a:ext cx="719137" cy="287338"/>
          </a:xfrm>
          <a:prstGeom prst="leftRightArrow">
            <a:avLst>
              <a:gd name="adj1" fmla="val 50000"/>
              <a:gd name="adj2" fmla="val 50055"/>
            </a:avLst>
          </a:prstGeom>
          <a:gradFill rotWithShape="0">
            <a:gsLst>
              <a:gs pos="0">
                <a:schemeClr val="accent1"/>
              </a:gs>
              <a:gs pos="100000">
                <a:schemeClr val="bg1"/>
              </a:gs>
            </a:gsLst>
            <a:lin ang="0" scaled="1"/>
          </a:gradFill>
          <a:ln w="9525">
            <a:solidFill>
              <a:schemeClr val="tx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sz="2400">
              <a:latin typeface="Times New Roman" panose="02020603050405020304" pitchFamily="18" charset="0"/>
            </a:endParaRPr>
          </a:p>
        </p:txBody>
      </p:sp>
      <p:sp>
        <p:nvSpPr>
          <p:cNvPr id="40975" name="Line 16">
            <a:extLst>
              <a:ext uri="{FF2B5EF4-FFF2-40B4-BE49-F238E27FC236}">
                <a16:creationId xmlns:a16="http://schemas.microsoft.com/office/drawing/2014/main" id="{D4221FBE-FA08-4852-6327-597A132301C0}"/>
              </a:ext>
            </a:extLst>
          </p:cNvPr>
          <p:cNvSpPr>
            <a:spLocks noChangeShapeType="1"/>
          </p:cNvSpPr>
          <p:nvPr/>
        </p:nvSpPr>
        <p:spPr bwMode="auto">
          <a:xfrm>
            <a:off x="5861050" y="2951163"/>
            <a:ext cx="0"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6" name="Line 17">
            <a:extLst>
              <a:ext uri="{FF2B5EF4-FFF2-40B4-BE49-F238E27FC236}">
                <a16:creationId xmlns:a16="http://schemas.microsoft.com/office/drawing/2014/main" id="{8C10B264-826A-2E63-8B74-EE5DDD1B97AD}"/>
              </a:ext>
            </a:extLst>
          </p:cNvPr>
          <p:cNvSpPr>
            <a:spLocks noChangeShapeType="1"/>
          </p:cNvSpPr>
          <p:nvPr/>
        </p:nvSpPr>
        <p:spPr bwMode="auto">
          <a:xfrm flipV="1">
            <a:off x="5095875" y="2938463"/>
            <a:ext cx="0"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7" name="Text Box 18">
            <a:extLst>
              <a:ext uri="{FF2B5EF4-FFF2-40B4-BE49-F238E27FC236}">
                <a16:creationId xmlns:a16="http://schemas.microsoft.com/office/drawing/2014/main" id="{B2398EA6-5947-73B0-0084-F6D8839A8C40}"/>
              </a:ext>
            </a:extLst>
          </p:cNvPr>
          <p:cNvSpPr txBox="1">
            <a:spLocks noChangeArrowheads="1"/>
          </p:cNvSpPr>
          <p:nvPr/>
        </p:nvSpPr>
        <p:spPr bwMode="auto">
          <a:xfrm>
            <a:off x="5529263" y="3067050"/>
            <a:ext cx="722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sz="2400">
                <a:latin typeface="Times New Roman" panose="02020603050405020304" pitchFamily="18" charset="0"/>
              </a:rPr>
              <a:t>ioctl</a:t>
            </a:r>
          </a:p>
        </p:txBody>
      </p:sp>
      <p:sp>
        <p:nvSpPr>
          <p:cNvPr id="40978" name="Rectangle 19">
            <a:extLst>
              <a:ext uri="{FF2B5EF4-FFF2-40B4-BE49-F238E27FC236}">
                <a16:creationId xmlns:a16="http://schemas.microsoft.com/office/drawing/2014/main" id="{ECD95079-C453-A424-C95F-24A7C7A8EE16}"/>
              </a:ext>
            </a:extLst>
          </p:cNvPr>
          <p:cNvSpPr>
            <a:spLocks noChangeArrowheads="1"/>
          </p:cNvSpPr>
          <p:nvPr/>
        </p:nvSpPr>
        <p:spPr bwMode="auto">
          <a:xfrm>
            <a:off x="2187575" y="3860800"/>
            <a:ext cx="1368425" cy="8636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a:latin typeface="Times New Roman" panose="02020603050405020304" pitchFamily="18" charset="0"/>
              </a:rPr>
              <a:t>内核空间</a:t>
            </a:r>
          </a:p>
          <a:p>
            <a:pPr algn="ctr" eaLnBrk="1" hangingPunct="1"/>
            <a:r>
              <a:rPr lang="zh-CN" altLang="en-US" sz="2400">
                <a:latin typeface="Times New Roman" panose="02020603050405020304" pitchFamily="18" charset="0"/>
              </a:rPr>
              <a:t>内存块</a:t>
            </a:r>
          </a:p>
        </p:txBody>
      </p:sp>
      <p:sp>
        <p:nvSpPr>
          <p:cNvPr id="40979" name="Rectangle 20">
            <a:extLst>
              <a:ext uri="{FF2B5EF4-FFF2-40B4-BE49-F238E27FC236}">
                <a16:creationId xmlns:a16="http://schemas.microsoft.com/office/drawing/2014/main" id="{39C2FA28-D411-8DB7-1935-6A99047E4DF1}"/>
              </a:ext>
            </a:extLst>
          </p:cNvPr>
          <p:cNvSpPr>
            <a:spLocks noChangeArrowheads="1"/>
          </p:cNvSpPr>
          <p:nvPr/>
        </p:nvSpPr>
        <p:spPr bwMode="auto">
          <a:xfrm>
            <a:off x="2187575" y="1941513"/>
            <a:ext cx="1368425" cy="863600"/>
          </a:xfrm>
          <a:prstGeom prst="rect">
            <a:avLst/>
          </a:prstGeom>
          <a:solidFill>
            <a:schemeClr val="bg1"/>
          </a:solidFill>
          <a:ln w="9525">
            <a:solidFill>
              <a:schemeClr val="tx1"/>
            </a:solidFill>
            <a:prstDash val="dash"/>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a:latin typeface="Times New Roman" panose="02020603050405020304" pitchFamily="18" charset="0"/>
              </a:rPr>
              <a:t>内核空间</a:t>
            </a:r>
          </a:p>
          <a:p>
            <a:pPr algn="ctr" eaLnBrk="1" hangingPunct="1"/>
            <a:r>
              <a:rPr lang="zh-CN" altLang="en-US" sz="2400">
                <a:latin typeface="Times New Roman" panose="02020603050405020304" pitchFamily="18" charset="0"/>
              </a:rPr>
              <a:t>块映射</a:t>
            </a:r>
          </a:p>
        </p:txBody>
      </p:sp>
      <p:sp>
        <p:nvSpPr>
          <p:cNvPr id="40980" name="Line 21">
            <a:extLst>
              <a:ext uri="{FF2B5EF4-FFF2-40B4-BE49-F238E27FC236}">
                <a16:creationId xmlns:a16="http://schemas.microsoft.com/office/drawing/2014/main" id="{256E91E8-6D6A-BCC8-934F-C55C10994616}"/>
              </a:ext>
            </a:extLst>
          </p:cNvPr>
          <p:cNvSpPr>
            <a:spLocks noChangeShapeType="1"/>
          </p:cNvSpPr>
          <p:nvPr/>
        </p:nvSpPr>
        <p:spPr bwMode="auto">
          <a:xfrm flipV="1">
            <a:off x="2860675" y="2781300"/>
            <a:ext cx="1588" cy="1079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1" name="Text Box 22">
            <a:extLst>
              <a:ext uri="{FF2B5EF4-FFF2-40B4-BE49-F238E27FC236}">
                <a16:creationId xmlns:a16="http://schemas.microsoft.com/office/drawing/2014/main" id="{518317D9-E2A5-9256-9983-D8F3E80BE18A}"/>
              </a:ext>
            </a:extLst>
          </p:cNvPr>
          <p:cNvSpPr txBox="1">
            <a:spLocks noChangeArrowheads="1"/>
          </p:cNvSpPr>
          <p:nvPr/>
        </p:nvSpPr>
        <p:spPr bwMode="auto">
          <a:xfrm>
            <a:off x="2286000" y="3140075"/>
            <a:ext cx="1450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sz="2400">
                <a:latin typeface="Times New Roman" panose="02020603050405020304" pitchFamily="18" charset="0"/>
              </a:rPr>
              <a:t>mmap(....)</a:t>
            </a:r>
          </a:p>
        </p:txBody>
      </p:sp>
      <p:sp>
        <p:nvSpPr>
          <p:cNvPr id="40982" name="AutoShape 23">
            <a:extLst>
              <a:ext uri="{FF2B5EF4-FFF2-40B4-BE49-F238E27FC236}">
                <a16:creationId xmlns:a16="http://schemas.microsoft.com/office/drawing/2014/main" id="{1348A249-75D1-317C-CCDC-373720E1B3A4}"/>
              </a:ext>
            </a:extLst>
          </p:cNvPr>
          <p:cNvSpPr>
            <a:spLocks noChangeArrowheads="1"/>
          </p:cNvSpPr>
          <p:nvPr/>
        </p:nvSpPr>
        <p:spPr bwMode="auto">
          <a:xfrm>
            <a:off x="3582988" y="2265363"/>
            <a:ext cx="720725" cy="288925"/>
          </a:xfrm>
          <a:prstGeom prst="leftRightArrow">
            <a:avLst>
              <a:gd name="adj1" fmla="val 50000"/>
              <a:gd name="adj2" fmla="val 49890"/>
            </a:avLst>
          </a:prstGeom>
          <a:gradFill rotWithShape="0">
            <a:gsLst>
              <a:gs pos="0">
                <a:schemeClr val="accent1"/>
              </a:gs>
              <a:gs pos="100000">
                <a:schemeClr val="bg1"/>
              </a:gs>
            </a:gsLst>
            <a:lin ang="0" scaled="1"/>
          </a:gradFill>
          <a:ln w="9525">
            <a:solidFill>
              <a:schemeClr val="tx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sz="2400">
              <a:latin typeface="Times New Roman" panose="02020603050405020304" pitchFamily="18" charset="0"/>
            </a:endParaRPr>
          </a:p>
        </p:txBody>
      </p:sp>
      <p:sp>
        <p:nvSpPr>
          <p:cNvPr id="40983" name="AutoShape 24">
            <a:extLst>
              <a:ext uri="{FF2B5EF4-FFF2-40B4-BE49-F238E27FC236}">
                <a16:creationId xmlns:a16="http://schemas.microsoft.com/office/drawing/2014/main" id="{47FC177D-DE92-6E69-2444-7B9A477B2160}"/>
              </a:ext>
            </a:extLst>
          </p:cNvPr>
          <p:cNvSpPr>
            <a:spLocks noChangeArrowheads="1"/>
          </p:cNvSpPr>
          <p:nvPr/>
        </p:nvSpPr>
        <p:spPr bwMode="auto">
          <a:xfrm>
            <a:off x="3582988" y="4005263"/>
            <a:ext cx="720725" cy="287337"/>
          </a:xfrm>
          <a:prstGeom prst="leftRightArrow">
            <a:avLst>
              <a:gd name="adj1" fmla="val 50000"/>
              <a:gd name="adj2" fmla="val 50166"/>
            </a:avLst>
          </a:prstGeom>
          <a:gradFill rotWithShape="0">
            <a:gsLst>
              <a:gs pos="0">
                <a:schemeClr val="accent1"/>
              </a:gs>
              <a:gs pos="100000">
                <a:schemeClr val="bg1"/>
              </a:gs>
            </a:gsLst>
            <a:lin ang="0" scaled="1"/>
          </a:gradFill>
          <a:ln w="9525">
            <a:solidFill>
              <a:schemeClr val="tx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sz="2400">
              <a:latin typeface="Times New Roman" panose="02020603050405020304" pitchFamily="18" charset="0"/>
            </a:endParaRPr>
          </a:p>
        </p:txBody>
      </p:sp>
      <p:sp>
        <p:nvSpPr>
          <p:cNvPr id="40984" name="文本框 2">
            <a:extLst>
              <a:ext uri="{FF2B5EF4-FFF2-40B4-BE49-F238E27FC236}">
                <a16:creationId xmlns:a16="http://schemas.microsoft.com/office/drawing/2014/main" id="{B6CB7BCF-FD33-6CE9-EE7A-CF4AC5D89404}"/>
              </a:ext>
            </a:extLst>
          </p:cNvPr>
          <p:cNvSpPr txBox="1">
            <a:spLocks noChangeArrowheads="1"/>
          </p:cNvSpPr>
          <p:nvPr/>
        </p:nvSpPr>
        <p:spPr bwMode="auto">
          <a:xfrm>
            <a:off x="290513" y="5264150"/>
            <a:ext cx="8609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a:solidFill>
                  <a:srgbClr val="002060"/>
                </a:solidFill>
              </a:rPr>
              <a:t>常规内核操作使用系统调用</a:t>
            </a:r>
            <a:r>
              <a:rPr lang="en-US" altLang="zh-CN">
                <a:solidFill>
                  <a:srgbClr val="002060"/>
                </a:solidFill>
              </a:rPr>
              <a:t>copy_to</a:t>
            </a:r>
            <a:r>
              <a:rPr lang="zh-CN" altLang="en-US">
                <a:solidFill>
                  <a:srgbClr val="002060"/>
                </a:solidFill>
              </a:rPr>
              <a:t>和</a:t>
            </a:r>
            <a:r>
              <a:rPr lang="en-US" altLang="zh-CN">
                <a:solidFill>
                  <a:srgbClr val="002060"/>
                </a:solidFill>
              </a:rPr>
              <a:t>from_user</a:t>
            </a:r>
            <a:r>
              <a:rPr lang="zh-CN" altLang="en-US">
                <a:solidFill>
                  <a:srgbClr val="002060"/>
                </a:solidFill>
              </a:rPr>
              <a:t>实现系统空间和用户空间的内存拷贝</a:t>
            </a:r>
          </a:p>
        </p:txBody>
      </p:sp>
      <p:sp>
        <p:nvSpPr>
          <p:cNvPr id="40985" name="文本框 4">
            <a:extLst>
              <a:ext uri="{FF2B5EF4-FFF2-40B4-BE49-F238E27FC236}">
                <a16:creationId xmlns:a16="http://schemas.microsoft.com/office/drawing/2014/main" id="{211E249F-AB4E-CE30-9D73-A3ACF4102114}"/>
              </a:ext>
            </a:extLst>
          </p:cNvPr>
          <p:cNvSpPr txBox="1">
            <a:spLocks noChangeArrowheads="1"/>
          </p:cNvSpPr>
          <p:nvPr/>
        </p:nvSpPr>
        <p:spPr bwMode="auto">
          <a:xfrm>
            <a:off x="290513" y="5773738"/>
            <a:ext cx="6094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a:solidFill>
                  <a:srgbClr val="002060"/>
                </a:solidFill>
              </a:rPr>
              <a:t>零拷贝模式下通过</a:t>
            </a:r>
            <a:r>
              <a:rPr lang="en-US" altLang="zh-CN">
                <a:solidFill>
                  <a:srgbClr val="002060"/>
                </a:solidFill>
              </a:rPr>
              <a:t>mmap</a:t>
            </a:r>
            <a:r>
              <a:rPr lang="zh-CN" altLang="en-US">
                <a:solidFill>
                  <a:srgbClr val="002060"/>
                </a:solidFill>
              </a:rPr>
              <a:t>系统调用实现内核空间的内存共享</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9B445-AADE-59D2-C430-B4654F87633D}"/>
              </a:ext>
            </a:extLst>
          </p:cNvPr>
          <p:cNvSpPr>
            <a:spLocks noGrp="1"/>
          </p:cNvSpPr>
          <p:nvPr>
            <p:ph type="title"/>
          </p:nvPr>
        </p:nvSpPr>
        <p:spPr>
          <a:xfrm>
            <a:off x="628650" y="197485"/>
            <a:ext cx="7886700" cy="639227"/>
          </a:xfrm>
        </p:spPr>
        <p:txBody>
          <a:bodyPr/>
          <a:lstStyle/>
          <a:p>
            <a:r>
              <a:rPr kumimoji="1" lang="en-US" altLang="zh-CN" dirty="0" err="1"/>
              <a:t>mmap</a:t>
            </a:r>
            <a:r>
              <a:rPr kumimoji="1" lang="en-US" altLang="zh-CN" dirty="0"/>
              <a:t> </a:t>
            </a:r>
            <a:r>
              <a:rPr kumimoji="1" lang="zh-CN" altLang="en-US" dirty="0"/>
              <a:t>方式实现零拷贝</a:t>
            </a:r>
          </a:p>
        </p:txBody>
      </p:sp>
      <p:sp>
        <p:nvSpPr>
          <p:cNvPr id="3" name="内容占位符 2">
            <a:extLst>
              <a:ext uri="{FF2B5EF4-FFF2-40B4-BE49-F238E27FC236}">
                <a16:creationId xmlns:a16="http://schemas.microsoft.com/office/drawing/2014/main" id="{600493A1-A591-2CD5-ED45-BE1CC5D8E745}"/>
              </a:ext>
            </a:extLst>
          </p:cNvPr>
          <p:cNvSpPr>
            <a:spLocks noGrp="1"/>
          </p:cNvSpPr>
          <p:nvPr>
            <p:ph idx="1"/>
          </p:nvPr>
        </p:nvSpPr>
        <p:spPr>
          <a:xfrm>
            <a:off x="628650" y="1124744"/>
            <a:ext cx="7886700" cy="5052537"/>
          </a:xfrm>
        </p:spPr>
        <p:txBody>
          <a:bodyPr/>
          <a:lstStyle/>
          <a:p>
            <a:r>
              <a:rPr lang="en" altLang="zh-CN" i="0" dirty="0" err="1">
                <a:solidFill>
                  <a:srgbClr val="002060"/>
                </a:solidFill>
                <a:effectLst/>
                <a:latin typeface="-apple-system"/>
              </a:rPr>
              <a:t>mmap</a:t>
            </a:r>
            <a:r>
              <a:rPr lang="zh-CN" altLang="en-US" i="0" dirty="0">
                <a:solidFill>
                  <a:srgbClr val="002060"/>
                </a:solidFill>
                <a:effectLst/>
                <a:latin typeface="-apple-system"/>
              </a:rPr>
              <a:t>其实是共享内存的一般使用模式</a:t>
            </a:r>
            <a:endParaRPr lang="en-US" altLang="zh-CN" i="0" dirty="0">
              <a:solidFill>
                <a:srgbClr val="002060"/>
              </a:solidFill>
              <a:effectLst/>
              <a:latin typeface="-apple-system"/>
            </a:endParaRPr>
          </a:p>
          <a:p>
            <a:r>
              <a:rPr lang="zh-CN" altLang="en-US" dirty="0">
                <a:solidFill>
                  <a:srgbClr val="002060"/>
                </a:solidFill>
                <a:latin typeface="-apple-system"/>
              </a:rPr>
              <a:t>虚拟内存可以通过页目录、页表映射到物理内存地址，也可以直接映射到物理磁盘上（的文件）去。而文件又是多个进程共享的（不用区分内核与用户进程），内核的某一块内存区域映射到一个文件，而用户进程（</a:t>
            </a:r>
            <a:r>
              <a:rPr lang="en" altLang="zh-CN" dirty="0">
                <a:solidFill>
                  <a:srgbClr val="002060"/>
                </a:solidFill>
                <a:latin typeface="-apple-system"/>
              </a:rPr>
              <a:t>server</a:t>
            </a:r>
            <a:r>
              <a:rPr lang="zh-CN" altLang="en-US" dirty="0">
                <a:solidFill>
                  <a:srgbClr val="002060"/>
                </a:solidFill>
                <a:latin typeface="-apple-system"/>
              </a:rPr>
              <a:t>进程）又关联到这一个文件，那么这个用户进程（</a:t>
            </a:r>
            <a:r>
              <a:rPr lang="en" altLang="zh-CN" dirty="0">
                <a:solidFill>
                  <a:srgbClr val="002060"/>
                </a:solidFill>
                <a:latin typeface="-apple-system"/>
              </a:rPr>
              <a:t>server</a:t>
            </a:r>
            <a:r>
              <a:rPr lang="zh-CN" altLang="en-US" dirty="0">
                <a:solidFill>
                  <a:srgbClr val="002060"/>
                </a:solidFill>
                <a:latin typeface="-apple-system"/>
              </a:rPr>
              <a:t>进程）就可以直接操作</a:t>
            </a:r>
            <a:r>
              <a:rPr lang="en" altLang="zh-CN" dirty="0">
                <a:solidFill>
                  <a:srgbClr val="002060"/>
                </a:solidFill>
                <a:latin typeface="-apple-system"/>
              </a:rPr>
              <a:t>Linux</a:t>
            </a:r>
            <a:r>
              <a:rPr lang="zh-CN" altLang="en-US" dirty="0">
                <a:solidFill>
                  <a:srgbClr val="002060"/>
                </a:solidFill>
                <a:latin typeface="-apple-system"/>
              </a:rPr>
              <a:t>内核的某块内存区域了。如果内核中的这块内存区域再被设定为网卡</a:t>
            </a:r>
            <a:r>
              <a:rPr lang="en" altLang="zh-CN" dirty="0">
                <a:solidFill>
                  <a:srgbClr val="002060"/>
                </a:solidFill>
                <a:latin typeface="-apple-system"/>
              </a:rPr>
              <a:t>DMA</a:t>
            </a:r>
            <a:r>
              <a:rPr lang="zh-CN" altLang="en-US" dirty="0">
                <a:solidFill>
                  <a:srgbClr val="002060"/>
                </a:solidFill>
                <a:latin typeface="-apple-system"/>
              </a:rPr>
              <a:t>映射的内存区，“零拷贝”也就实现了。</a:t>
            </a:r>
            <a:endParaRPr lang="en-US" altLang="zh-CN" dirty="0">
              <a:solidFill>
                <a:srgbClr val="002060"/>
              </a:solidFill>
              <a:latin typeface="-apple-system"/>
            </a:endParaRPr>
          </a:p>
          <a:p>
            <a:r>
              <a:rPr lang="zh-CN" altLang="en-US" dirty="0">
                <a:solidFill>
                  <a:srgbClr val="002060"/>
                </a:solidFill>
                <a:latin typeface="-apple-system"/>
              </a:rPr>
              <a:t>“零拷贝”技术打破了操作系统的设计理念，从</a:t>
            </a:r>
            <a:r>
              <a:rPr lang="en" altLang="zh-CN" dirty="0">
                <a:solidFill>
                  <a:srgbClr val="002060"/>
                </a:solidFill>
                <a:latin typeface="-apple-system"/>
              </a:rPr>
              <a:t>CPU</a:t>
            </a:r>
            <a:r>
              <a:rPr lang="zh-CN" altLang="en-US" dirty="0">
                <a:solidFill>
                  <a:srgbClr val="002060"/>
                </a:solidFill>
                <a:latin typeface="-apple-system"/>
              </a:rPr>
              <a:t>层面打破</a:t>
            </a:r>
            <a:r>
              <a:rPr lang="en" altLang="zh-CN" dirty="0">
                <a:solidFill>
                  <a:srgbClr val="002060"/>
                </a:solidFill>
                <a:latin typeface="-apple-system"/>
              </a:rPr>
              <a:t>Linux</a:t>
            </a:r>
            <a:r>
              <a:rPr lang="zh-CN" altLang="en-US" dirty="0">
                <a:solidFill>
                  <a:srgbClr val="002060"/>
                </a:solidFill>
                <a:latin typeface="-apple-system"/>
              </a:rPr>
              <a:t>内核与用户空间的阻隔，使其内存共享。</a:t>
            </a:r>
          </a:p>
        </p:txBody>
      </p:sp>
    </p:spTree>
    <p:extLst>
      <p:ext uri="{BB962C8B-B14F-4D97-AF65-F5344CB8AC3E}">
        <p14:creationId xmlns:p14="http://schemas.microsoft.com/office/powerpoint/2010/main" val="12971965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8637A8-D8DA-75BB-68DC-DD71E1F6807A}"/>
              </a:ext>
            </a:extLst>
          </p:cNvPr>
          <p:cNvSpPr>
            <a:spLocks noGrp="1"/>
          </p:cNvSpPr>
          <p:nvPr>
            <p:ph type="title"/>
          </p:nvPr>
        </p:nvSpPr>
        <p:spPr>
          <a:xfrm>
            <a:off x="179512" y="174625"/>
            <a:ext cx="7272808" cy="662088"/>
          </a:xfrm>
        </p:spPr>
        <p:txBody>
          <a:bodyPr>
            <a:normAutofit fontScale="90000"/>
          </a:bodyPr>
          <a:lstStyle/>
          <a:p>
            <a:pPr defTabSz="457200">
              <a:defRPr/>
            </a:pPr>
            <a:r>
              <a:rPr kumimoji="1" lang="zh-CN" altLang="en-US" sz="4400" dirty="0">
                <a:solidFill>
                  <a:schemeClr val="tx1"/>
                </a:solidFill>
                <a:latin typeface="Arial" charset="0"/>
                <a:ea typeface="隶书" charset="0"/>
              </a:rPr>
              <a:t>传统的报文分组捕获模型</a:t>
            </a:r>
          </a:p>
        </p:txBody>
      </p:sp>
      <p:sp>
        <p:nvSpPr>
          <p:cNvPr id="36866" name="内容占位符 2">
            <a:extLst>
              <a:ext uri="{FF2B5EF4-FFF2-40B4-BE49-F238E27FC236}">
                <a16:creationId xmlns:a16="http://schemas.microsoft.com/office/drawing/2014/main" id="{1FDF0D0A-3C45-EBB5-1CD8-8C3D04A528CD}"/>
              </a:ext>
            </a:extLst>
          </p:cNvPr>
          <p:cNvSpPr>
            <a:spLocks noGrp="1"/>
          </p:cNvSpPr>
          <p:nvPr>
            <p:ph idx="1"/>
          </p:nvPr>
        </p:nvSpPr>
        <p:spPr>
          <a:xfrm>
            <a:off x="4643438" y="1916113"/>
            <a:ext cx="4043362" cy="4210050"/>
          </a:xfrm>
        </p:spPr>
        <p:txBody>
          <a:bodyPr/>
          <a:lstStyle/>
          <a:p>
            <a:pPr eaLnBrk="1" hangingPunct="1">
              <a:lnSpc>
                <a:spcPct val="80000"/>
              </a:lnSpc>
              <a:buFont typeface="Wingdings" pitchFamily="2" charset="2"/>
              <a:buChar char="u"/>
            </a:pPr>
            <a:r>
              <a:rPr lang="zh-CN" altLang="en-US" sz="1600" dirty="0">
                <a:solidFill>
                  <a:schemeClr val="accent1">
                    <a:lumMod val="50000"/>
                  </a:schemeClr>
                </a:solidFill>
              </a:rPr>
              <a:t>由操作系统内核来完成。</a:t>
            </a:r>
            <a:endParaRPr lang="en-US" altLang="zh-CN" sz="1600" dirty="0">
              <a:solidFill>
                <a:schemeClr val="accent1">
                  <a:lumMod val="50000"/>
                </a:schemeClr>
              </a:solidFill>
            </a:endParaRPr>
          </a:p>
          <a:p>
            <a:pPr eaLnBrk="1" hangingPunct="1">
              <a:lnSpc>
                <a:spcPct val="80000"/>
              </a:lnSpc>
              <a:buFont typeface="Wingdings" pitchFamily="2" charset="2"/>
              <a:buChar char="u"/>
            </a:pPr>
            <a:r>
              <a:rPr lang="zh-CN" altLang="en-US" sz="1600" dirty="0">
                <a:solidFill>
                  <a:schemeClr val="accent1">
                    <a:lumMod val="50000"/>
                  </a:schemeClr>
                </a:solidFill>
              </a:rPr>
              <a:t>网络分组到达后 ，先以</a:t>
            </a:r>
            <a:r>
              <a:rPr lang="en-US" altLang="zh-CN" sz="1600" dirty="0">
                <a:solidFill>
                  <a:schemeClr val="accent1">
                    <a:lumMod val="50000"/>
                  </a:schemeClr>
                </a:solidFill>
              </a:rPr>
              <a:t>DMA </a:t>
            </a:r>
            <a:r>
              <a:rPr lang="zh-CN" altLang="en-US" sz="1600" dirty="0">
                <a:solidFill>
                  <a:schemeClr val="accent1">
                    <a:lumMod val="50000"/>
                  </a:schemeClr>
                </a:solidFill>
              </a:rPr>
              <a:t>方式传送到内核缓冲区，并发出硬中断。</a:t>
            </a:r>
          </a:p>
          <a:p>
            <a:pPr eaLnBrk="1" hangingPunct="1">
              <a:lnSpc>
                <a:spcPct val="80000"/>
              </a:lnSpc>
              <a:buFont typeface="Wingdings" pitchFamily="2" charset="2"/>
              <a:buChar char="u"/>
            </a:pPr>
            <a:r>
              <a:rPr lang="zh-CN" altLang="en-US" sz="1600" dirty="0">
                <a:solidFill>
                  <a:schemeClr val="accent1">
                    <a:lumMod val="50000"/>
                  </a:schemeClr>
                </a:solidFill>
              </a:rPr>
              <a:t>网卡驱动在硬中断处理程序中把到达的分组提交给</a:t>
            </a:r>
            <a:r>
              <a:rPr lang="en-US" altLang="zh-CN" sz="1600" dirty="0">
                <a:solidFill>
                  <a:schemeClr val="accent1">
                    <a:lumMod val="50000"/>
                  </a:schemeClr>
                </a:solidFill>
              </a:rPr>
              <a:t>BPF</a:t>
            </a:r>
            <a:r>
              <a:rPr lang="zh-CN" altLang="en-US" sz="1600" dirty="0">
                <a:solidFill>
                  <a:schemeClr val="accent1">
                    <a:lumMod val="50000"/>
                  </a:schemeClr>
                </a:solidFill>
              </a:rPr>
              <a:t>分组过滤器 ，经分组过滤器经过滤后才到达用户空间。</a:t>
            </a:r>
            <a:endParaRPr lang="en-US" altLang="zh-CN" sz="1600" dirty="0">
              <a:solidFill>
                <a:schemeClr val="accent1">
                  <a:lumMod val="50000"/>
                </a:schemeClr>
              </a:solidFill>
            </a:endParaRPr>
          </a:p>
          <a:p>
            <a:pPr eaLnBrk="1" hangingPunct="1">
              <a:lnSpc>
                <a:spcPct val="80000"/>
              </a:lnSpc>
              <a:buFont typeface="Calibri" panose="020F0502020204030204" pitchFamily="34" charset="0"/>
              <a:buNone/>
            </a:pPr>
            <a:r>
              <a:rPr lang="zh-CN" altLang="en-US" sz="1600" b="1" dirty="0">
                <a:solidFill>
                  <a:srgbClr val="C00000"/>
                </a:solidFill>
              </a:rPr>
              <a:t>影响系统性能的因素 ：</a:t>
            </a:r>
            <a:endParaRPr lang="en-US" altLang="zh-CN" sz="1600" b="1" dirty="0">
              <a:solidFill>
                <a:srgbClr val="C00000"/>
              </a:solidFill>
            </a:endParaRPr>
          </a:p>
          <a:p>
            <a:pPr eaLnBrk="1" hangingPunct="1">
              <a:lnSpc>
                <a:spcPct val="80000"/>
              </a:lnSpc>
              <a:buFont typeface="Wingdings" pitchFamily="2" charset="2"/>
              <a:buChar char="u"/>
            </a:pPr>
            <a:r>
              <a:rPr lang="zh-CN" altLang="en-US" sz="1600" dirty="0">
                <a:solidFill>
                  <a:schemeClr val="accent1">
                    <a:lumMod val="50000"/>
                  </a:schemeClr>
                </a:solidFill>
              </a:rPr>
              <a:t>数据分组通过驱动从内核空间向用户空间传送，效率不高；</a:t>
            </a:r>
            <a:endParaRPr lang="en-US" altLang="zh-CN" sz="1600" dirty="0">
              <a:solidFill>
                <a:schemeClr val="accent1">
                  <a:lumMod val="50000"/>
                </a:schemeClr>
              </a:solidFill>
            </a:endParaRPr>
          </a:p>
          <a:p>
            <a:pPr eaLnBrk="1" hangingPunct="1">
              <a:lnSpc>
                <a:spcPct val="80000"/>
              </a:lnSpc>
              <a:buFont typeface="Wingdings" pitchFamily="2" charset="2"/>
              <a:buChar char="u"/>
            </a:pPr>
            <a:r>
              <a:rPr lang="zh-CN" altLang="en-US" sz="1600" dirty="0">
                <a:solidFill>
                  <a:schemeClr val="accent1">
                    <a:lumMod val="50000"/>
                  </a:schemeClr>
                </a:solidFill>
              </a:rPr>
              <a:t>用户进程频繁的系统调用 ，消耗大量的资源；</a:t>
            </a:r>
            <a:endParaRPr lang="en-US" altLang="zh-CN" sz="1600" dirty="0">
              <a:solidFill>
                <a:schemeClr val="accent1">
                  <a:lumMod val="50000"/>
                </a:schemeClr>
              </a:solidFill>
            </a:endParaRPr>
          </a:p>
          <a:p>
            <a:pPr eaLnBrk="1" hangingPunct="1">
              <a:lnSpc>
                <a:spcPct val="80000"/>
              </a:lnSpc>
              <a:buFont typeface="Wingdings" pitchFamily="2" charset="2"/>
              <a:buChar char="u"/>
            </a:pPr>
            <a:r>
              <a:rPr lang="zh-CN" altLang="en-US" sz="1600" dirty="0">
                <a:solidFill>
                  <a:schemeClr val="accent1">
                    <a:lumMod val="50000"/>
                  </a:schemeClr>
                </a:solidFill>
              </a:rPr>
              <a:t>处理过程中经过了从网卡到内核缓冲区 ，再从 </a:t>
            </a:r>
            <a:r>
              <a:rPr lang="en-US" altLang="zh-CN" sz="1600" dirty="0">
                <a:solidFill>
                  <a:schemeClr val="accent1">
                    <a:lumMod val="50000"/>
                  </a:schemeClr>
                </a:solidFill>
              </a:rPr>
              <a:t>BPF </a:t>
            </a:r>
            <a:r>
              <a:rPr lang="zh-CN" altLang="en-US" sz="1600" dirty="0">
                <a:solidFill>
                  <a:schemeClr val="accent1">
                    <a:lumMod val="50000"/>
                  </a:schemeClr>
                </a:solidFill>
              </a:rPr>
              <a:t>拷贝到用户空间缓冲区的过程 ，内存拷贝操作要消耗大 量的</a:t>
            </a:r>
            <a:r>
              <a:rPr lang="en-US" altLang="zh-CN" sz="1600" dirty="0">
                <a:solidFill>
                  <a:schemeClr val="accent1">
                    <a:lumMod val="50000"/>
                  </a:schemeClr>
                </a:solidFill>
              </a:rPr>
              <a:t>CPU </a:t>
            </a:r>
            <a:r>
              <a:rPr lang="zh-CN" altLang="en-US" sz="1600" dirty="0">
                <a:solidFill>
                  <a:schemeClr val="accent1">
                    <a:lumMod val="50000"/>
                  </a:schemeClr>
                </a:solidFill>
              </a:rPr>
              <a:t>周期和内存资源。</a:t>
            </a:r>
            <a:endParaRPr lang="en-US" altLang="zh-CN" sz="1600" dirty="0">
              <a:solidFill>
                <a:schemeClr val="accent1">
                  <a:lumMod val="50000"/>
                </a:schemeClr>
              </a:solidFill>
            </a:endParaRPr>
          </a:p>
        </p:txBody>
      </p:sp>
      <p:pic>
        <p:nvPicPr>
          <p:cNvPr id="36867" name="图片 3">
            <a:extLst>
              <a:ext uri="{FF2B5EF4-FFF2-40B4-BE49-F238E27FC236}">
                <a16:creationId xmlns:a16="http://schemas.microsoft.com/office/drawing/2014/main" id="{7574B0BA-6151-35D8-29AE-7BB7FCE92A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2412" y="1484784"/>
            <a:ext cx="4319588"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a:extLst>
              <a:ext uri="{FF2B5EF4-FFF2-40B4-BE49-F238E27FC236}">
                <a16:creationId xmlns:a16="http://schemas.microsoft.com/office/drawing/2014/main" id="{1112E7B0-87B9-B16F-5657-43C91F0515C5}"/>
              </a:ext>
            </a:extLst>
          </p:cNvPr>
          <p:cNvSpPr txBox="1">
            <a:spLocks/>
          </p:cNvSpPr>
          <p:nvPr/>
        </p:nvSpPr>
        <p:spPr bwMode="auto">
          <a:xfrm>
            <a:off x="107504" y="14591"/>
            <a:ext cx="7543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lnSpc>
                <a:spcPct val="85000"/>
              </a:lnSpc>
            </a:pPr>
            <a:r>
              <a:rPr kumimoji="1" lang="zh-CN" altLang="en-US" sz="4400" dirty="0">
                <a:latin typeface="Arial" panose="020B0604020202020204" pitchFamily="34" charset="0"/>
                <a:ea typeface="隶书" pitchFamily="49" charset="-122"/>
              </a:rPr>
              <a:t>零拷贝报文获取方式</a:t>
            </a:r>
          </a:p>
        </p:txBody>
      </p:sp>
      <p:sp>
        <p:nvSpPr>
          <p:cNvPr id="37890" name="内容占位符 2">
            <a:extLst>
              <a:ext uri="{FF2B5EF4-FFF2-40B4-BE49-F238E27FC236}">
                <a16:creationId xmlns:a16="http://schemas.microsoft.com/office/drawing/2014/main" id="{FA176DF8-D5B5-4761-0F15-5FF2D4B6F611}"/>
              </a:ext>
            </a:extLst>
          </p:cNvPr>
          <p:cNvSpPr>
            <a:spLocks noGrp="1"/>
          </p:cNvSpPr>
          <p:nvPr>
            <p:ph idx="1"/>
          </p:nvPr>
        </p:nvSpPr>
        <p:spPr>
          <a:xfrm>
            <a:off x="4643438" y="1916113"/>
            <a:ext cx="4043362" cy="4210050"/>
          </a:xfrm>
        </p:spPr>
        <p:txBody>
          <a:bodyPr/>
          <a:lstStyle/>
          <a:p>
            <a:pPr eaLnBrk="1" hangingPunct="1">
              <a:buFont typeface="Wingdings" pitchFamily="2" charset="2"/>
              <a:buChar char="u"/>
            </a:pPr>
            <a:r>
              <a:rPr lang="zh-CN" altLang="en-US" sz="1600" dirty="0"/>
              <a:t> </a:t>
            </a:r>
            <a:r>
              <a:rPr lang="zh-CN" altLang="en-US" sz="1600" b="1" dirty="0">
                <a:solidFill>
                  <a:schemeClr val="accent1">
                    <a:lumMod val="50000"/>
                  </a:schemeClr>
                </a:solidFill>
              </a:rPr>
              <a:t>数据报从网络设备到用户程序空间传递的过程中，减少数据拷贝次数，减少系统调用，降低 </a:t>
            </a:r>
            <a:r>
              <a:rPr lang="en-US" altLang="zh-CN" sz="1600" b="1" dirty="0">
                <a:solidFill>
                  <a:schemeClr val="accent1">
                    <a:lumMod val="50000"/>
                  </a:schemeClr>
                </a:solidFill>
              </a:rPr>
              <a:t>CPU </a:t>
            </a:r>
            <a:r>
              <a:rPr lang="zh-CN" altLang="en-US" sz="1600" b="1" dirty="0">
                <a:solidFill>
                  <a:schemeClr val="accent1">
                    <a:lumMod val="50000"/>
                  </a:schemeClr>
                </a:solidFill>
              </a:rPr>
              <a:t>在这方面的负载。</a:t>
            </a:r>
            <a:endParaRPr lang="en-US" altLang="zh-CN" sz="1600" b="1" dirty="0">
              <a:solidFill>
                <a:schemeClr val="accent1">
                  <a:lumMod val="50000"/>
                </a:schemeClr>
              </a:solidFill>
            </a:endParaRPr>
          </a:p>
          <a:p>
            <a:pPr eaLnBrk="1" hangingPunct="1">
              <a:buFont typeface="Calibri" panose="020F0502020204030204" pitchFamily="34" charset="0"/>
              <a:buNone/>
            </a:pPr>
            <a:r>
              <a:rPr lang="zh-CN" altLang="en-US" sz="1600" dirty="0"/>
              <a:t>关键技术：</a:t>
            </a:r>
            <a:endParaRPr lang="en-US" altLang="zh-CN" sz="1600" dirty="0"/>
          </a:p>
          <a:p>
            <a:pPr eaLnBrk="1" hangingPunct="1">
              <a:buFont typeface="Calibri" panose="020F0502020204030204" pitchFamily="34" charset="0"/>
              <a:buNone/>
            </a:pPr>
            <a:r>
              <a:rPr lang="en-US" altLang="zh-CN" sz="1600" dirty="0"/>
              <a:t>1 DMA</a:t>
            </a:r>
            <a:r>
              <a:rPr lang="zh-CN" altLang="en-US" sz="1600" dirty="0"/>
              <a:t>技术：把数据从网卡拷贝到主存的过程中，</a:t>
            </a:r>
            <a:r>
              <a:rPr lang="en-US" altLang="zh-CN" sz="1600" dirty="0"/>
              <a:t>CPU</a:t>
            </a:r>
            <a:r>
              <a:rPr lang="zh-CN" altLang="en-US" sz="1600" dirty="0"/>
              <a:t>完全不需要参与。不会有任何</a:t>
            </a:r>
            <a:r>
              <a:rPr lang="en-US" altLang="zh-CN" sz="1600" dirty="0"/>
              <a:t>CPU</a:t>
            </a:r>
            <a:r>
              <a:rPr lang="zh-CN" altLang="en-US" sz="1600" dirty="0"/>
              <a:t>资源消耗，带来的损耗就可以避免</a:t>
            </a:r>
            <a:r>
              <a:rPr lang="zh-CN" altLang="en-US" sz="1600" b="1" dirty="0"/>
              <a:t>。</a:t>
            </a:r>
            <a:endParaRPr lang="en-US" altLang="zh-CN" sz="1600" b="1" dirty="0"/>
          </a:p>
          <a:p>
            <a:pPr eaLnBrk="1" hangingPunct="1">
              <a:buFont typeface="Calibri" panose="020F0502020204030204" pitchFamily="34" charset="0"/>
              <a:buNone/>
            </a:pPr>
            <a:r>
              <a:rPr lang="en-US" altLang="zh-CN" sz="1600" dirty="0"/>
              <a:t>2 </a:t>
            </a:r>
            <a:r>
              <a:rPr lang="zh-CN" altLang="en-US" sz="1600" dirty="0"/>
              <a:t>共享内存技术：内核中的某块内存区域被设定为网卡</a:t>
            </a:r>
            <a:r>
              <a:rPr lang="en-US" altLang="zh-CN" sz="1600" dirty="0"/>
              <a:t>DMA</a:t>
            </a:r>
            <a:r>
              <a:rPr lang="zh-CN" altLang="en-US" sz="1600" dirty="0"/>
              <a:t>映射的内存区，用户进程通过虚拟地址映射（</a:t>
            </a:r>
            <a:r>
              <a:rPr lang="en-US" altLang="zh-CN" sz="1600" dirty="0"/>
              <a:t>server</a:t>
            </a:r>
            <a:r>
              <a:rPr lang="zh-CN" altLang="en-US" sz="1600" dirty="0"/>
              <a:t>进程）关联到该区域。</a:t>
            </a:r>
            <a:endParaRPr lang="en-US" altLang="zh-CN" sz="1600" dirty="0"/>
          </a:p>
          <a:p>
            <a:pPr eaLnBrk="1" hangingPunct="1">
              <a:buFont typeface="Calibri" panose="020F0502020204030204" pitchFamily="34" charset="0"/>
              <a:buNone/>
            </a:pPr>
            <a:endParaRPr lang="en-US" altLang="zh-CN" sz="1600" dirty="0"/>
          </a:p>
          <a:p>
            <a:pPr eaLnBrk="1" hangingPunct="1">
              <a:buFont typeface="Calibri" panose="020F0502020204030204" pitchFamily="34" charset="0"/>
              <a:buNone/>
            </a:pPr>
            <a:r>
              <a:rPr lang="zh-CN" altLang="en-US" sz="1600" b="1" dirty="0">
                <a:solidFill>
                  <a:srgbClr val="C00000"/>
                </a:solidFill>
              </a:rPr>
              <a:t>难点：修改内核和网卡驱动，并重新绑定。</a:t>
            </a:r>
            <a:endParaRPr lang="en-US" altLang="zh-CN" sz="1600" b="1" dirty="0">
              <a:solidFill>
                <a:srgbClr val="C00000"/>
              </a:solidFill>
            </a:endParaRPr>
          </a:p>
        </p:txBody>
      </p:sp>
      <p:pic>
        <p:nvPicPr>
          <p:cNvPr id="37891" name="图片 6">
            <a:extLst>
              <a:ext uri="{FF2B5EF4-FFF2-40B4-BE49-F238E27FC236}">
                <a16:creationId xmlns:a16="http://schemas.microsoft.com/office/drawing/2014/main" id="{FDFCB635-4829-0A25-24BA-277601FD9A9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854200"/>
            <a:ext cx="4176713"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BAC04-0846-6B71-BBB7-9A3E97A892B8}"/>
              </a:ext>
            </a:extLst>
          </p:cNvPr>
          <p:cNvSpPr>
            <a:spLocks noGrp="1"/>
          </p:cNvSpPr>
          <p:nvPr>
            <p:ph type="title"/>
          </p:nvPr>
        </p:nvSpPr>
        <p:spPr>
          <a:xfrm>
            <a:off x="628650" y="197485"/>
            <a:ext cx="7886700" cy="567219"/>
          </a:xfrm>
        </p:spPr>
        <p:txBody>
          <a:bodyPr/>
          <a:lstStyle/>
          <a:p>
            <a:r>
              <a:rPr kumimoji="1" lang="en-US" altLang="zh-CN" dirty="0" err="1"/>
              <a:t>ebpf</a:t>
            </a:r>
            <a:endParaRPr kumimoji="1" lang="zh-CN" altLang="en-US" dirty="0"/>
          </a:p>
        </p:txBody>
      </p:sp>
      <p:sp>
        <p:nvSpPr>
          <p:cNvPr id="3" name="内容占位符 2">
            <a:extLst>
              <a:ext uri="{FF2B5EF4-FFF2-40B4-BE49-F238E27FC236}">
                <a16:creationId xmlns:a16="http://schemas.microsoft.com/office/drawing/2014/main" id="{11E2E6D6-9CD5-7613-9A6D-310FE358AF96}"/>
              </a:ext>
            </a:extLst>
          </p:cNvPr>
          <p:cNvSpPr>
            <a:spLocks noGrp="1"/>
          </p:cNvSpPr>
          <p:nvPr>
            <p:ph idx="1"/>
          </p:nvPr>
        </p:nvSpPr>
        <p:spPr>
          <a:xfrm>
            <a:off x="628650" y="1052736"/>
            <a:ext cx="7886700" cy="5124545"/>
          </a:xfrm>
        </p:spPr>
        <p:txBody>
          <a:bodyPr/>
          <a:lstStyle/>
          <a:p>
            <a:pPr algn="l"/>
            <a:r>
              <a:rPr lang="en" altLang="zh-CN" b="0" i="0" dirty="0">
                <a:solidFill>
                  <a:srgbClr val="002060"/>
                </a:solidFill>
                <a:effectLst/>
                <a:latin typeface="-apple-system"/>
              </a:rPr>
              <a:t>BPF</a:t>
            </a:r>
            <a:r>
              <a:rPr lang="zh-CN" altLang="en-US" b="0" i="0" dirty="0">
                <a:solidFill>
                  <a:srgbClr val="002060"/>
                </a:solidFill>
                <a:effectLst/>
                <a:latin typeface="-apple-system"/>
              </a:rPr>
              <a:t>是 </a:t>
            </a:r>
            <a:r>
              <a:rPr lang="en" altLang="zh-CN" b="0" i="0" dirty="0">
                <a:solidFill>
                  <a:srgbClr val="002060"/>
                </a:solidFill>
                <a:effectLst/>
                <a:latin typeface="-apple-system"/>
              </a:rPr>
              <a:t>Linux </a:t>
            </a:r>
            <a:r>
              <a:rPr lang="zh-CN" altLang="en-US" b="0" i="0" dirty="0">
                <a:solidFill>
                  <a:srgbClr val="002060"/>
                </a:solidFill>
                <a:effectLst/>
                <a:latin typeface="-apple-system"/>
              </a:rPr>
              <a:t>内核中高度灵活和高效的类似虚拟机的技术，允许以安全的方式在各个挂钩点执行字节码。它用于许多 </a:t>
            </a:r>
            <a:r>
              <a:rPr lang="en" altLang="zh-CN" b="0" i="0" dirty="0">
                <a:solidFill>
                  <a:srgbClr val="002060"/>
                </a:solidFill>
                <a:effectLst/>
                <a:latin typeface="-apple-system"/>
              </a:rPr>
              <a:t>Linux </a:t>
            </a:r>
            <a:r>
              <a:rPr lang="zh-CN" altLang="en-US" b="0" i="0" dirty="0">
                <a:solidFill>
                  <a:srgbClr val="002060"/>
                </a:solidFill>
                <a:effectLst/>
                <a:latin typeface="-apple-system"/>
              </a:rPr>
              <a:t>内核子系统，最突出的是网络、跟踪和安全。</a:t>
            </a:r>
          </a:p>
          <a:p>
            <a:r>
              <a:rPr lang="en-US" altLang="zh-CN" dirty="0" err="1">
                <a:solidFill>
                  <a:srgbClr val="002060"/>
                </a:solidFill>
              </a:rPr>
              <a:t>ebpf</a:t>
            </a:r>
            <a:r>
              <a:rPr lang="zh-CN" altLang="en-US" dirty="0">
                <a:solidFill>
                  <a:srgbClr val="002060"/>
                </a:solidFill>
              </a:rPr>
              <a:t>是比较新的扩展的</a:t>
            </a:r>
            <a:r>
              <a:rPr lang="en-US" altLang="zh-CN" dirty="0">
                <a:solidFill>
                  <a:srgbClr val="002060"/>
                </a:solidFill>
              </a:rPr>
              <a:t>BPF</a:t>
            </a:r>
            <a:r>
              <a:rPr lang="zh-CN" altLang="en-US" dirty="0">
                <a:solidFill>
                  <a:srgbClr val="002060"/>
                </a:solidFill>
              </a:rPr>
              <a:t>技术，具有更为庞大的功能体系。</a:t>
            </a:r>
            <a:endParaRPr lang="en-US" altLang="zh-CN" dirty="0">
              <a:solidFill>
                <a:srgbClr val="002060"/>
              </a:solidFill>
            </a:endParaRPr>
          </a:p>
          <a:p>
            <a:r>
              <a:rPr lang="zh-CN" altLang="en-US" b="0" i="0" dirty="0">
                <a:solidFill>
                  <a:srgbClr val="002060"/>
                </a:solidFill>
                <a:effectLst/>
                <a:latin typeface="-apple-system"/>
              </a:rPr>
              <a:t> </a:t>
            </a:r>
            <a:r>
              <a:rPr lang="en" altLang="zh-CN" b="0" i="0" dirty="0" err="1">
                <a:solidFill>
                  <a:srgbClr val="002060"/>
                </a:solidFill>
                <a:effectLst/>
                <a:latin typeface="-apple-system"/>
              </a:rPr>
              <a:t>bpf</a:t>
            </a:r>
            <a:r>
              <a:rPr lang="en" altLang="zh-CN" b="0" i="0" dirty="0">
                <a:solidFill>
                  <a:srgbClr val="002060"/>
                </a:solidFill>
                <a:effectLst/>
                <a:latin typeface="-apple-system"/>
              </a:rPr>
              <a:t> </a:t>
            </a:r>
            <a:r>
              <a:rPr lang="zh-CN" altLang="en-US" b="0" i="0" dirty="0">
                <a:solidFill>
                  <a:srgbClr val="002060"/>
                </a:solidFill>
                <a:effectLst/>
                <a:latin typeface="-apple-system"/>
              </a:rPr>
              <a:t>自 </a:t>
            </a:r>
            <a:r>
              <a:rPr lang="en-US" altLang="zh-CN" b="0" i="0" dirty="0">
                <a:solidFill>
                  <a:srgbClr val="002060"/>
                </a:solidFill>
                <a:effectLst/>
                <a:latin typeface="-apple-system"/>
              </a:rPr>
              <a:t>1992 </a:t>
            </a:r>
            <a:r>
              <a:rPr lang="zh-CN" altLang="en-US" b="0" i="0" dirty="0">
                <a:solidFill>
                  <a:srgbClr val="002060"/>
                </a:solidFill>
                <a:effectLst/>
                <a:latin typeface="-apple-system"/>
              </a:rPr>
              <a:t>年就存在，扩展的 </a:t>
            </a:r>
            <a:r>
              <a:rPr lang="en" altLang="zh-CN" b="0" i="0" dirty="0">
                <a:solidFill>
                  <a:srgbClr val="002060"/>
                </a:solidFill>
                <a:effectLst/>
                <a:latin typeface="-apple-system"/>
              </a:rPr>
              <a:t>Berkeley Packet Filter (</a:t>
            </a:r>
            <a:r>
              <a:rPr lang="en" altLang="zh-CN" b="0" i="0" dirty="0" err="1">
                <a:solidFill>
                  <a:srgbClr val="002060"/>
                </a:solidFill>
                <a:effectLst/>
                <a:latin typeface="-apple-system"/>
              </a:rPr>
              <a:t>eBPF</a:t>
            </a:r>
            <a:r>
              <a:rPr lang="en" altLang="zh-CN" b="0" i="0" dirty="0">
                <a:solidFill>
                  <a:srgbClr val="002060"/>
                </a:solidFill>
                <a:effectLst/>
                <a:latin typeface="-apple-system"/>
              </a:rPr>
              <a:t>) </a:t>
            </a:r>
            <a:r>
              <a:rPr lang="zh-CN" altLang="en-US" b="0" i="0" dirty="0">
                <a:solidFill>
                  <a:srgbClr val="002060"/>
                </a:solidFill>
                <a:effectLst/>
                <a:latin typeface="-apple-system"/>
              </a:rPr>
              <a:t>版本首次出现在 </a:t>
            </a:r>
            <a:r>
              <a:rPr lang="en" altLang="zh-CN" b="0" i="0" dirty="0">
                <a:solidFill>
                  <a:srgbClr val="002060"/>
                </a:solidFill>
                <a:effectLst/>
                <a:latin typeface="-apple-system"/>
              </a:rPr>
              <a:t>Kernel3.18</a:t>
            </a:r>
            <a:r>
              <a:rPr lang="zh-CN" altLang="en-US" b="0" i="0" dirty="0">
                <a:solidFill>
                  <a:srgbClr val="002060"/>
                </a:solidFill>
                <a:effectLst/>
                <a:latin typeface="-apple-system"/>
              </a:rPr>
              <a:t>中，如今被称为“经典”</a:t>
            </a:r>
            <a:r>
              <a:rPr lang="en" altLang="zh-CN" b="0" i="0" dirty="0">
                <a:solidFill>
                  <a:srgbClr val="002060"/>
                </a:solidFill>
                <a:effectLst/>
                <a:latin typeface="-apple-system"/>
              </a:rPr>
              <a:t>BPF (</a:t>
            </a:r>
            <a:r>
              <a:rPr lang="en" altLang="zh-CN" b="0" i="0" dirty="0" err="1">
                <a:solidFill>
                  <a:srgbClr val="002060"/>
                </a:solidFill>
                <a:effectLst/>
                <a:latin typeface="-apple-system"/>
              </a:rPr>
              <a:t>cBPF</a:t>
            </a:r>
            <a:r>
              <a:rPr lang="en" altLang="zh-CN" b="0" i="0" dirty="0">
                <a:solidFill>
                  <a:srgbClr val="002060"/>
                </a:solidFill>
                <a:effectLst/>
                <a:latin typeface="-apple-system"/>
              </a:rPr>
              <a:t>) </a:t>
            </a:r>
            <a:r>
              <a:rPr lang="zh-CN" altLang="en-US" b="0" i="0" dirty="0">
                <a:solidFill>
                  <a:srgbClr val="002060"/>
                </a:solidFill>
                <a:effectLst/>
                <a:latin typeface="-apple-system"/>
              </a:rPr>
              <a:t>的版本已过时。</a:t>
            </a:r>
            <a:r>
              <a:rPr lang="en" altLang="zh-CN" b="0" i="0" dirty="0" err="1">
                <a:solidFill>
                  <a:srgbClr val="002060"/>
                </a:solidFill>
                <a:effectLst/>
                <a:latin typeface="-apple-system"/>
              </a:rPr>
              <a:t>cBPF</a:t>
            </a:r>
            <a:r>
              <a:rPr lang="zh-CN" altLang="en-US" b="0" i="0" dirty="0">
                <a:solidFill>
                  <a:srgbClr val="002060"/>
                </a:solidFill>
                <a:effectLst/>
                <a:latin typeface="-apple-system"/>
              </a:rPr>
              <a:t>是</a:t>
            </a:r>
            <a:r>
              <a:rPr lang="en" altLang="zh-CN" b="0" i="0" dirty="0" err="1">
                <a:solidFill>
                  <a:srgbClr val="002060"/>
                </a:solidFill>
                <a:effectLst/>
                <a:latin typeface="-apple-system"/>
              </a:rPr>
              <a:t>tcpdump</a:t>
            </a:r>
            <a:r>
              <a:rPr lang="zh-CN" altLang="en-US" b="0" i="0" dirty="0">
                <a:solidFill>
                  <a:srgbClr val="002060"/>
                </a:solidFill>
                <a:effectLst/>
                <a:latin typeface="-apple-system"/>
              </a:rPr>
              <a:t>使用的数据包过滤语言。现在</a:t>
            </a:r>
            <a:r>
              <a:rPr lang="en" altLang="zh-CN" b="0" i="0" dirty="0">
                <a:solidFill>
                  <a:srgbClr val="002060"/>
                </a:solidFill>
                <a:effectLst/>
                <a:latin typeface="-apple-system"/>
              </a:rPr>
              <a:t>Linux</a:t>
            </a:r>
            <a:r>
              <a:rPr lang="zh-CN" altLang="en-US" b="0" i="0" dirty="0">
                <a:solidFill>
                  <a:srgbClr val="002060"/>
                </a:solidFill>
                <a:effectLst/>
                <a:latin typeface="-apple-system"/>
              </a:rPr>
              <a:t>内核只运行 </a:t>
            </a:r>
            <a:r>
              <a:rPr lang="en" altLang="zh-CN" b="0" i="0" dirty="0" err="1">
                <a:solidFill>
                  <a:srgbClr val="002060"/>
                </a:solidFill>
                <a:effectLst/>
                <a:latin typeface="-apple-system"/>
              </a:rPr>
              <a:t>eBPF</a:t>
            </a:r>
            <a:r>
              <a:rPr lang="zh-CN" altLang="en-US" b="0" i="0" dirty="0">
                <a:solidFill>
                  <a:srgbClr val="002060"/>
                </a:solidFill>
                <a:effectLst/>
                <a:latin typeface="-apple-system"/>
              </a:rPr>
              <a:t>。除非指出 </a:t>
            </a:r>
            <a:r>
              <a:rPr lang="en" altLang="zh-CN" b="0" i="0" dirty="0" err="1">
                <a:solidFill>
                  <a:srgbClr val="002060"/>
                </a:solidFill>
                <a:effectLst/>
                <a:latin typeface="-apple-system"/>
              </a:rPr>
              <a:t>eBPF</a:t>
            </a:r>
            <a:r>
              <a:rPr lang="en" altLang="zh-CN" b="0" i="0" dirty="0">
                <a:solidFill>
                  <a:srgbClr val="002060"/>
                </a:solidFill>
                <a:effectLst/>
                <a:latin typeface="-apple-system"/>
              </a:rPr>
              <a:t> </a:t>
            </a:r>
            <a:r>
              <a:rPr lang="zh-CN" altLang="en-US" b="0" i="0" dirty="0">
                <a:solidFill>
                  <a:srgbClr val="002060"/>
                </a:solidFill>
                <a:effectLst/>
                <a:latin typeface="-apple-system"/>
              </a:rPr>
              <a:t>和 </a:t>
            </a:r>
            <a:r>
              <a:rPr lang="en" altLang="zh-CN" b="0" i="0" dirty="0" err="1">
                <a:solidFill>
                  <a:srgbClr val="002060"/>
                </a:solidFill>
                <a:effectLst/>
                <a:latin typeface="-apple-system"/>
              </a:rPr>
              <a:t>cBPF</a:t>
            </a:r>
            <a:r>
              <a:rPr lang="en" altLang="zh-CN" b="0" i="0" dirty="0">
                <a:solidFill>
                  <a:srgbClr val="002060"/>
                </a:solidFill>
                <a:effectLst/>
                <a:latin typeface="-apple-system"/>
              </a:rPr>
              <a:t> </a:t>
            </a:r>
            <a:r>
              <a:rPr lang="zh-CN" altLang="en-US" b="0" i="0" dirty="0">
                <a:solidFill>
                  <a:srgbClr val="002060"/>
                </a:solidFill>
                <a:effectLst/>
                <a:latin typeface="-apple-system"/>
              </a:rPr>
              <a:t>之间的明确区别，一般现在说的</a:t>
            </a:r>
            <a:r>
              <a:rPr lang="en" altLang="zh-CN" b="0" i="0" dirty="0">
                <a:solidFill>
                  <a:srgbClr val="002060"/>
                </a:solidFill>
                <a:effectLst/>
                <a:latin typeface="-apple-system"/>
              </a:rPr>
              <a:t>BPF</a:t>
            </a:r>
            <a:r>
              <a:rPr lang="zh-CN" altLang="en-US" b="0" i="0" dirty="0">
                <a:solidFill>
                  <a:srgbClr val="002060"/>
                </a:solidFill>
                <a:effectLst/>
                <a:latin typeface="-apple-system"/>
              </a:rPr>
              <a:t>就是指</a:t>
            </a:r>
            <a:r>
              <a:rPr lang="en" altLang="zh-CN" b="0" i="0" dirty="0" err="1">
                <a:solidFill>
                  <a:srgbClr val="002060"/>
                </a:solidFill>
                <a:effectLst/>
                <a:latin typeface="-apple-system"/>
              </a:rPr>
              <a:t>eBPF</a:t>
            </a:r>
            <a:r>
              <a:rPr lang="zh-CN" altLang="en" b="0" i="0" dirty="0">
                <a:solidFill>
                  <a:srgbClr val="002060"/>
                </a:solidFill>
                <a:effectLst/>
                <a:latin typeface="-apple-system"/>
              </a:rPr>
              <a:t>。</a:t>
            </a:r>
            <a:endParaRPr lang="en-US" altLang="zh-CN" dirty="0">
              <a:solidFill>
                <a:srgbClr val="002060"/>
              </a:solidFill>
              <a:latin typeface="-apple-system"/>
            </a:endParaRPr>
          </a:p>
          <a:p>
            <a:endParaRPr lang="en-US" altLang="zh-CN" dirty="0">
              <a:solidFill>
                <a:srgbClr val="002060"/>
              </a:solidFill>
              <a:latin typeface="-apple-system"/>
            </a:endParaRPr>
          </a:p>
          <a:p>
            <a:pPr marL="0" indent="0">
              <a:buNone/>
            </a:pPr>
            <a:r>
              <a:rPr lang="en-US" altLang="zh-CN" b="1" dirty="0" err="1">
                <a:solidFill>
                  <a:schemeClr val="accent5">
                    <a:lumMod val="75000"/>
                  </a:schemeClr>
                </a:solidFill>
                <a:latin typeface="-apple-system"/>
              </a:rPr>
              <a:t>ebpf</a:t>
            </a:r>
            <a:r>
              <a:rPr lang="en-US" altLang="zh-CN" b="1" dirty="0">
                <a:solidFill>
                  <a:schemeClr val="accent5">
                    <a:lumMod val="75000"/>
                  </a:schemeClr>
                </a:solidFill>
                <a:latin typeface="-apple-system"/>
              </a:rPr>
              <a:t> </a:t>
            </a:r>
            <a:r>
              <a:rPr lang="zh-CN" altLang="en-US" b="1" dirty="0">
                <a:solidFill>
                  <a:schemeClr val="accent5">
                    <a:lumMod val="75000"/>
                  </a:schemeClr>
                </a:solidFill>
                <a:latin typeface="-apple-system"/>
              </a:rPr>
              <a:t>能做什么</a:t>
            </a:r>
            <a:r>
              <a:rPr lang="zh-CN" altLang="en-US" dirty="0">
                <a:solidFill>
                  <a:srgbClr val="FF0000"/>
                </a:solidFill>
                <a:latin typeface="-apple-system"/>
              </a:rPr>
              <a:t>：跟踪（内核函数）</a:t>
            </a:r>
            <a:r>
              <a:rPr lang="en-US" altLang="zh-CN" dirty="0">
                <a:solidFill>
                  <a:srgbClr val="FF0000"/>
                </a:solidFill>
                <a:latin typeface="-apple-system"/>
              </a:rPr>
              <a:t>/</a:t>
            </a:r>
            <a:r>
              <a:rPr lang="zh-CN" altLang="en-US" dirty="0">
                <a:solidFill>
                  <a:srgbClr val="FF0000"/>
                </a:solidFill>
                <a:latin typeface="-apple-system"/>
              </a:rPr>
              <a:t>观测（内核数据）</a:t>
            </a:r>
            <a:r>
              <a:rPr lang="en-US" altLang="zh-CN" dirty="0">
                <a:solidFill>
                  <a:srgbClr val="FF0000"/>
                </a:solidFill>
                <a:latin typeface="-apple-system"/>
              </a:rPr>
              <a:t>/</a:t>
            </a:r>
            <a:r>
              <a:rPr lang="zh-CN" altLang="en-US" dirty="0">
                <a:solidFill>
                  <a:srgbClr val="FF0000"/>
                </a:solidFill>
                <a:latin typeface="-apple-system"/>
              </a:rPr>
              <a:t>安全（抵御</a:t>
            </a:r>
            <a:r>
              <a:rPr lang="en-US" altLang="zh-CN" dirty="0" err="1">
                <a:solidFill>
                  <a:srgbClr val="FF0000"/>
                </a:solidFill>
                <a:latin typeface="-apple-system"/>
              </a:rPr>
              <a:t>Ddos</a:t>
            </a:r>
            <a:r>
              <a:rPr lang="zh-CN" altLang="en-US" dirty="0">
                <a:solidFill>
                  <a:srgbClr val="FF0000"/>
                </a:solidFill>
                <a:latin typeface="-apple-system"/>
              </a:rPr>
              <a:t>攻击）</a:t>
            </a:r>
            <a:r>
              <a:rPr lang="en-US" altLang="zh-CN" dirty="0">
                <a:solidFill>
                  <a:srgbClr val="FF0000"/>
                </a:solidFill>
                <a:latin typeface="-apple-system"/>
              </a:rPr>
              <a:t>/</a:t>
            </a:r>
            <a:r>
              <a:rPr lang="zh-CN" altLang="en-US" dirty="0">
                <a:solidFill>
                  <a:srgbClr val="FF0000"/>
                </a:solidFill>
                <a:latin typeface="-apple-system"/>
              </a:rPr>
              <a:t>网络（各层协议插件）</a:t>
            </a:r>
            <a:r>
              <a:rPr lang="en-US" altLang="zh-CN" dirty="0">
                <a:solidFill>
                  <a:srgbClr val="FF0000"/>
                </a:solidFill>
                <a:latin typeface="-apple-system"/>
              </a:rPr>
              <a:t>/</a:t>
            </a:r>
            <a:r>
              <a:rPr lang="zh-CN" altLang="en-US" dirty="0">
                <a:solidFill>
                  <a:srgbClr val="FF0000"/>
                </a:solidFill>
                <a:latin typeface="-apple-system"/>
              </a:rPr>
              <a:t>性能调优（防火墙，补充协议栈功能）</a:t>
            </a:r>
            <a:br>
              <a:rPr lang="zh-CN" altLang="en-US" dirty="0"/>
            </a:br>
            <a:endParaRPr kumimoji="1" lang="zh-CN" altLang="en-US" dirty="0"/>
          </a:p>
        </p:txBody>
      </p:sp>
    </p:spTree>
    <p:extLst>
      <p:ext uri="{BB962C8B-B14F-4D97-AF65-F5344CB8AC3E}">
        <p14:creationId xmlns:p14="http://schemas.microsoft.com/office/powerpoint/2010/main" val="950183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3">
            <a:extLst>
              <a:ext uri="{FF2B5EF4-FFF2-40B4-BE49-F238E27FC236}">
                <a16:creationId xmlns:a16="http://schemas.microsoft.com/office/drawing/2014/main" id="{BD856F3C-2049-0C7B-63AA-D76D84E7E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22" y="1700808"/>
            <a:ext cx="4226766" cy="2881674"/>
          </a:xfrm>
          <a:prstGeom prst="rect">
            <a:avLst/>
          </a:prstGeom>
        </p:spPr>
      </p:pic>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kumimoji="0" lang="en-US" altLang="zh-CN" sz="3800" b="1" dirty="0" err="1">
                <a:latin typeface="Arial" panose="020B0604020202020204" pitchFamily="34" charset="0"/>
                <a:ea typeface="宋体" panose="02010600030101010101" pitchFamily="2" charset="-122"/>
              </a:rPr>
              <a:t>Libpcap</a:t>
            </a:r>
            <a:r>
              <a:rPr kumimoji="0" lang="zh-CN" altLang="en-US" sz="3800" b="1" dirty="0">
                <a:latin typeface="Arial" panose="020B0604020202020204" pitchFamily="34" charset="0"/>
                <a:ea typeface="宋体" panose="02010600030101010101" pitchFamily="2" charset="-122"/>
              </a:rPr>
              <a:t>程序编写</a:t>
            </a: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a:extLst>
              <a:ext uri="{FF2B5EF4-FFF2-40B4-BE49-F238E27FC236}">
                <a16:creationId xmlns:a16="http://schemas.microsoft.com/office/drawing/2014/main" id="{C590B496-E3BC-4229-2725-B69D55EF8786}"/>
              </a:ext>
            </a:extLst>
          </p:cNvPr>
          <p:cNvSpPr txBox="1">
            <a:spLocks/>
          </p:cNvSpPr>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en" sz="2000" dirty="0" err="1">
                <a:solidFill>
                  <a:srgbClr val="C00000"/>
                </a:solidFill>
                <a:latin typeface="Times New Roman" panose="02020603050405020304" pitchFamily="18" charset="0"/>
                <a:cs typeface="Times New Roman" panose="02020603050405020304" pitchFamily="18" charset="0"/>
              </a:rPr>
              <a:t>Libpcap</a:t>
            </a:r>
            <a:r>
              <a:rPr lang="zh-CN" altLang="en-US" sz="2000" dirty="0">
                <a:solidFill>
                  <a:srgbClr val="C00000"/>
                </a:solidFill>
                <a:latin typeface="Times New Roman" panose="02020603050405020304" pitchFamily="18" charset="0"/>
                <a:cs typeface="Times New Roman" panose="02020603050405020304" pitchFamily="18" charset="0"/>
              </a:rPr>
              <a:t>工作机制</a:t>
            </a:r>
            <a:r>
              <a:rPr lang="en-US" altLang="zh-CN" sz="2000" dirty="0">
                <a:solidFill>
                  <a:srgbClr val="C00000"/>
                </a:solidFill>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 捕包流程</a:t>
            </a:r>
          </a:p>
        </p:txBody>
      </p:sp>
      <p:sp>
        <p:nvSpPr>
          <p:cNvPr id="4" name="内容占位符 6">
            <a:extLst>
              <a:ext uri="{FF2B5EF4-FFF2-40B4-BE49-F238E27FC236}">
                <a16:creationId xmlns:a16="http://schemas.microsoft.com/office/drawing/2014/main" id="{9248E068-A7DF-79E9-6625-C003E83C8DA0}"/>
              </a:ext>
            </a:extLst>
          </p:cNvPr>
          <p:cNvSpPr txBox="1">
            <a:spLocks/>
          </p:cNvSpPr>
          <p:nvPr/>
        </p:nvSpPr>
        <p:spPr>
          <a:xfrm>
            <a:off x="4000697" y="941451"/>
            <a:ext cx="4605338" cy="4656138"/>
          </a:xfrm>
          <a:prstGeom prst="rect">
            <a:avLst/>
          </a:prstGeom>
          <a:noFill/>
          <a:ln>
            <a:miter lim="800000"/>
          </a:ln>
        </p:spPr>
        <p:txBody>
          <a:bodyPr vert="horz" wrap="square" lIns="91440" tIns="45720" rIns="91440" bIns="45720" rtlCol="0" anchor="t" anchorCtr="0">
            <a:normAutofit/>
          </a:bodyPr>
          <a:lstStyle>
            <a:lvl1pPr marL="342900" indent="-342900" algn="l" defTabSz="914400" rtl="0" eaLnBrk="0" fontAlgn="base" latinLnBrk="0" hangingPunct="0">
              <a:lnSpc>
                <a:spcPct val="100000"/>
              </a:lnSpc>
              <a:spcBef>
                <a:spcPct val="20000"/>
              </a:spcBef>
              <a:spcAft>
                <a:spcPct val="0"/>
              </a:spcAft>
              <a:buClrTx/>
              <a:buSzTx/>
              <a:buFontTx/>
              <a:buChar char="•"/>
              <a:defRPr kumimoji="0" lang="zh-CN" altLang="en-US" sz="2800" b="0" i="0" u="none" kern="120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Tx/>
              <a:buChar char="–"/>
              <a:defRPr kumimoji="0" lang="zh-CN" altLang="en-US" sz="2400" b="0" i="0" u="none" kern="120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Tx/>
              <a:buChar char="•"/>
              <a:defRPr kumimoji="0" lang="zh-CN" altLang="en-US" sz="2000" b="0" i="0" u="none" kern="120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Tx/>
              <a:buChar char="–"/>
              <a:defRPr kumimoji="0" lang="zh-CN" altLang="en-US" sz="1600" b="0" i="0" u="none" kern="120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Tx/>
              <a:buChar char="»"/>
              <a:defRPr kumimoji="0" lang="zh-CN" altLang="en-US" sz="1400" b="0" i="0" u="none" kern="1200">
                <a:solidFill>
                  <a:schemeClr val="tx1"/>
                </a:solidFill>
                <a:latin typeface="+mn-lt"/>
                <a:ea typeface="+mn-ea"/>
                <a:cs typeface="+mn-cs"/>
              </a:defRPr>
            </a:lvl5pPr>
            <a:lvl6pPr marL="25146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6pPr>
            <a:lvl7pPr marL="29718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7pPr>
            <a:lvl8pPr marL="34290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8pPr>
            <a:lvl9pPr marL="38862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9pPr>
          </a:lstStyle>
          <a:p>
            <a:pPr algn="just">
              <a:buFont typeface="Wingdings" pitchFamily="2" charset="2"/>
              <a:buChar char="Ø"/>
            </a:pPr>
            <a:r>
              <a:rPr lang="zh-CN" altLang="en-US" sz="2000" dirty="0"/>
              <a:t>在数据链路层加一个旁路处理。</a:t>
            </a:r>
            <a:endParaRPr lang="en-US" altLang="zh-CN" sz="2000" dirty="0"/>
          </a:p>
          <a:p>
            <a:pPr algn="just">
              <a:buFont typeface="Wingdings" pitchFamily="2" charset="2"/>
              <a:buChar char="Ø"/>
            </a:pPr>
            <a:r>
              <a:rPr lang="zh-CN" altLang="en-US" sz="2000" dirty="0"/>
              <a:t>当一个数据包到达网络接口时，</a:t>
            </a:r>
            <a:r>
              <a:rPr lang="en-US" altLang="zh-CN" sz="2000" dirty="0" err="1"/>
              <a:t>libpcap</a:t>
            </a:r>
            <a:r>
              <a:rPr lang="zh-CN" altLang="en-US" sz="2000" dirty="0"/>
              <a:t>首先利用已经创建的</a:t>
            </a:r>
            <a:r>
              <a:rPr lang="en-US" altLang="zh-CN" sz="2000" dirty="0"/>
              <a:t>Socket</a:t>
            </a:r>
            <a:r>
              <a:rPr lang="zh-CN" altLang="en-US" sz="2000" dirty="0"/>
              <a:t>从链路层驱动程序中获得该数据包的拷贝，再通过</a:t>
            </a:r>
            <a:r>
              <a:rPr lang="en-US" altLang="zh-CN" sz="2000" dirty="0"/>
              <a:t>Tap</a:t>
            </a:r>
            <a:r>
              <a:rPr lang="zh-CN" altLang="en-US" sz="2000" dirty="0"/>
              <a:t>函数将数据包发给</a:t>
            </a:r>
            <a:r>
              <a:rPr lang="en-US" altLang="zh-CN" sz="2000" dirty="0"/>
              <a:t>BPF</a:t>
            </a:r>
            <a:r>
              <a:rPr lang="zh-CN" altLang="en-US" sz="2000" dirty="0"/>
              <a:t>过滤器。</a:t>
            </a:r>
            <a:endParaRPr lang="en-US" altLang="zh-CN" sz="2000" dirty="0"/>
          </a:p>
          <a:p>
            <a:pPr algn="just">
              <a:buFont typeface="Wingdings" pitchFamily="2" charset="2"/>
              <a:buChar char="Ø"/>
            </a:pPr>
            <a:r>
              <a:rPr lang="en-US" altLang="zh-CN" sz="2000" dirty="0"/>
              <a:t>BPF</a:t>
            </a:r>
            <a:r>
              <a:rPr lang="zh-CN" altLang="en-US" sz="2000" dirty="0"/>
              <a:t>过滤器根据用户已经定义好的过滤规则对数据包进行逐一匹配。</a:t>
            </a:r>
            <a:endParaRPr lang="en-US" altLang="zh-CN" sz="2000" dirty="0"/>
          </a:p>
          <a:p>
            <a:pPr marL="685800" lvl="1" algn="just">
              <a:buFont typeface="Wingdings" pitchFamily="2" charset="2"/>
              <a:buChar char="u"/>
            </a:pPr>
            <a:r>
              <a:rPr lang="zh-CN" altLang="en-US" sz="1600" dirty="0"/>
              <a:t>匹配成功则放入内核缓冲区</a:t>
            </a:r>
            <a:r>
              <a:rPr lang="en-US" altLang="zh-CN" sz="1600" dirty="0"/>
              <a:t>(</a:t>
            </a:r>
            <a:r>
              <a:rPr lang="zh-CN" altLang="en-US" sz="1600" dirty="0"/>
              <a:t>一次拷贝</a:t>
            </a:r>
            <a:r>
              <a:rPr lang="en-US" altLang="zh-CN" sz="1600" dirty="0"/>
              <a:t>)</a:t>
            </a:r>
            <a:r>
              <a:rPr lang="zh-CN" altLang="en-US" sz="1600" dirty="0"/>
              <a:t>，并传递给用户缓冲区（又一次拷贝）</a:t>
            </a:r>
            <a:endParaRPr lang="en-US" altLang="zh-CN" sz="1600" dirty="0"/>
          </a:p>
          <a:p>
            <a:pPr marL="685800" lvl="1" algn="just">
              <a:buFont typeface="Wingdings" pitchFamily="2" charset="2"/>
              <a:buChar char="u"/>
            </a:pPr>
            <a:r>
              <a:rPr lang="zh-CN" altLang="en-US" sz="1600" dirty="0"/>
              <a:t>匹配失败则直接丢弃。</a:t>
            </a:r>
            <a:endParaRPr lang="en-US" altLang="zh-CN" sz="1600" dirty="0"/>
          </a:p>
          <a:p>
            <a:pPr algn="just">
              <a:buFont typeface="Wingdings" pitchFamily="2" charset="2"/>
              <a:buChar char="Ø"/>
            </a:pPr>
            <a:r>
              <a:rPr lang="zh-CN" altLang="en-US" sz="2000" dirty="0"/>
              <a:t>如果没有设置过滤规则，所有数据包都将放入内核缓冲区，并传递给用户层缓冲区（</a:t>
            </a:r>
            <a:r>
              <a:rPr lang="en-US" altLang="zh-CN" sz="2000" dirty="0"/>
              <a:t>2</a:t>
            </a:r>
            <a:r>
              <a:rPr lang="zh-CN" altLang="en-US" sz="2000" dirty="0"/>
              <a:t>次拷贝）。</a:t>
            </a:r>
          </a:p>
          <a:p>
            <a:pPr>
              <a:buFontTx/>
              <a:buNone/>
            </a:pPr>
            <a:endParaRPr lang="zh-CN" altLang="en-US" dirty="0"/>
          </a:p>
        </p:txBody>
      </p:sp>
      <p:sp>
        <p:nvSpPr>
          <p:cNvPr id="8" name="灯片编号占位符 6">
            <a:extLst>
              <a:ext uri="{FF2B5EF4-FFF2-40B4-BE49-F238E27FC236}">
                <a16:creationId xmlns:a16="http://schemas.microsoft.com/office/drawing/2014/main" id="{085DDDB8-50FF-4C17-93D3-699A84F7A10B}"/>
              </a:ext>
            </a:extLst>
          </p:cNvPr>
          <p:cNvSpPr txBox="1">
            <a:spLocks/>
          </p:cNvSpPr>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pPr algn="r"/>
              <a:t>3</a:t>
            </a:fld>
            <a:endParaRPr lang="zh-CN" altLang="en-US" sz="1400"/>
          </a:p>
        </p:txBody>
      </p:sp>
    </p:spTree>
    <p:extLst>
      <p:ext uri="{BB962C8B-B14F-4D97-AF65-F5344CB8AC3E}">
        <p14:creationId xmlns:p14="http://schemas.microsoft.com/office/powerpoint/2010/main" val="3687462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BAC04-0846-6B71-BBB7-9A3E97A892B8}"/>
              </a:ext>
            </a:extLst>
          </p:cNvPr>
          <p:cNvSpPr>
            <a:spLocks noGrp="1"/>
          </p:cNvSpPr>
          <p:nvPr>
            <p:ph type="title"/>
          </p:nvPr>
        </p:nvSpPr>
        <p:spPr>
          <a:xfrm>
            <a:off x="628650" y="197485"/>
            <a:ext cx="7886700" cy="567219"/>
          </a:xfrm>
        </p:spPr>
        <p:txBody>
          <a:bodyPr/>
          <a:lstStyle/>
          <a:p>
            <a:r>
              <a:rPr kumimoji="1" lang="zh-CN" altLang="en-US" dirty="0"/>
              <a:t>谁在用</a:t>
            </a:r>
            <a:r>
              <a:rPr kumimoji="1" lang="en-US" altLang="zh-CN" dirty="0" err="1"/>
              <a:t>ebpf</a:t>
            </a:r>
            <a:endParaRPr kumimoji="1" lang="zh-CN" altLang="en-US" dirty="0"/>
          </a:p>
        </p:txBody>
      </p:sp>
      <p:pic>
        <p:nvPicPr>
          <p:cNvPr id="8" name="图片 7">
            <a:extLst>
              <a:ext uri="{FF2B5EF4-FFF2-40B4-BE49-F238E27FC236}">
                <a16:creationId xmlns:a16="http://schemas.microsoft.com/office/drawing/2014/main" id="{8D20BCF6-EAA1-F0EA-C805-CCC1E6D040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0" y="1124744"/>
            <a:ext cx="9132722" cy="3744416"/>
          </a:xfrm>
          <a:prstGeom prst="rect">
            <a:avLst/>
          </a:prstGeom>
        </p:spPr>
      </p:pic>
      <p:sp>
        <p:nvSpPr>
          <p:cNvPr id="9" name="内容占位符 2">
            <a:extLst>
              <a:ext uri="{FF2B5EF4-FFF2-40B4-BE49-F238E27FC236}">
                <a16:creationId xmlns:a16="http://schemas.microsoft.com/office/drawing/2014/main" id="{5098F44F-F370-F29E-3BD2-37BD3866C671}"/>
              </a:ext>
            </a:extLst>
          </p:cNvPr>
          <p:cNvSpPr>
            <a:spLocks noGrp="1"/>
          </p:cNvSpPr>
          <p:nvPr>
            <p:ph idx="1"/>
          </p:nvPr>
        </p:nvSpPr>
        <p:spPr>
          <a:xfrm>
            <a:off x="594134" y="4869160"/>
            <a:ext cx="7886700" cy="1122112"/>
          </a:xfrm>
        </p:spPr>
        <p:txBody>
          <a:bodyPr>
            <a:normAutofit lnSpcReduction="10000"/>
          </a:bodyPr>
          <a:lstStyle/>
          <a:p>
            <a:pPr marL="0" indent="0" algn="l">
              <a:buNone/>
            </a:pPr>
            <a:r>
              <a:rPr kumimoji="1" lang="zh-CN" altLang="en" dirty="0"/>
              <a:t>一本</a:t>
            </a:r>
            <a:r>
              <a:rPr kumimoji="1" lang="en-US" altLang="zh-CN" dirty="0" err="1"/>
              <a:t>ebpf</a:t>
            </a:r>
            <a:r>
              <a:rPr kumimoji="1" lang="zh-CN" altLang="en-US" dirty="0"/>
              <a:t>的入门书</a:t>
            </a:r>
            <a:endParaRPr kumimoji="1" lang="en" altLang="zh-CN" dirty="0"/>
          </a:p>
          <a:p>
            <a:pPr marL="0" indent="0" algn="l">
              <a:buNone/>
            </a:pPr>
            <a:endParaRPr kumimoji="1" lang="en" altLang="zh-CN" dirty="0"/>
          </a:p>
          <a:p>
            <a:pPr marL="0" indent="0" algn="l">
              <a:buNone/>
            </a:pPr>
            <a:r>
              <a:rPr kumimoji="1" lang="en" altLang="zh-CN" dirty="0"/>
              <a:t>https://</a:t>
            </a:r>
            <a:r>
              <a:rPr kumimoji="1" lang="en" altLang="zh-CN" dirty="0" err="1"/>
              <a:t>gitee.com</a:t>
            </a:r>
            <a:r>
              <a:rPr kumimoji="1" lang="en" altLang="zh-CN" dirty="0"/>
              <a:t>/binw666/learning-</a:t>
            </a:r>
            <a:r>
              <a:rPr kumimoji="1" lang="en" altLang="zh-CN" dirty="0" err="1"/>
              <a:t>ebpf</a:t>
            </a:r>
            <a:r>
              <a:rPr kumimoji="1" lang="en" altLang="zh-CN" dirty="0"/>
              <a:t>-translation</a:t>
            </a:r>
            <a:endParaRPr kumimoji="1" lang="zh-CN" altLang="en-US" dirty="0"/>
          </a:p>
        </p:txBody>
      </p:sp>
    </p:spTree>
    <p:extLst>
      <p:ext uri="{BB962C8B-B14F-4D97-AF65-F5344CB8AC3E}">
        <p14:creationId xmlns:p14="http://schemas.microsoft.com/office/powerpoint/2010/main" val="2915126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BAC04-0846-6B71-BBB7-9A3E97A892B8}"/>
              </a:ext>
            </a:extLst>
          </p:cNvPr>
          <p:cNvSpPr>
            <a:spLocks noGrp="1"/>
          </p:cNvSpPr>
          <p:nvPr>
            <p:ph type="title"/>
          </p:nvPr>
        </p:nvSpPr>
        <p:spPr>
          <a:xfrm>
            <a:off x="628650" y="197485"/>
            <a:ext cx="7886700" cy="567219"/>
          </a:xfrm>
        </p:spPr>
        <p:txBody>
          <a:bodyPr/>
          <a:lstStyle/>
          <a:p>
            <a:r>
              <a:rPr kumimoji="1" lang="en-US" altLang="zh-CN" dirty="0" err="1"/>
              <a:t>ebpf</a:t>
            </a:r>
            <a:r>
              <a:rPr kumimoji="1" lang="en-US" altLang="zh-CN" dirty="0"/>
              <a:t>/</a:t>
            </a:r>
            <a:r>
              <a:rPr kumimoji="1" lang="en-US" altLang="zh-CN" dirty="0" err="1"/>
              <a:t>xdp</a:t>
            </a:r>
            <a:endParaRPr kumimoji="1" lang="zh-CN" altLang="en-US" dirty="0"/>
          </a:p>
        </p:txBody>
      </p:sp>
      <p:sp>
        <p:nvSpPr>
          <p:cNvPr id="3" name="内容占位符 2">
            <a:extLst>
              <a:ext uri="{FF2B5EF4-FFF2-40B4-BE49-F238E27FC236}">
                <a16:creationId xmlns:a16="http://schemas.microsoft.com/office/drawing/2014/main" id="{11E2E6D6-9CD5-7613-9A6D-310FE358AF96}"/>
              </a:ext>
            </a:extLst>
          </p:cNvPr>
          <p:cNvSpPr>
            <a:spLocks noGrp="1"/>
          </p:cNvSpPr>
          <p:nvPr>
            <p:ph idx="1"/>
          </p:nvPr>
        </p:nvSpPr>
        <p:spPr>
          <a:xfrm>
            <a:off x="594134" y="866727"/>
            <a:ext cx="7886700" cy="5124545"/>
          </a:xfrm>
        </p:spPr>
        <p:txBody>
          <a:bodyPr/>
          <a:lstStyle/>
          <a:p>
            <a:pPr algn="l"/>
            <a:r>
              <a:rPr lang="en" altLang="zh-CN" b="0" i="0" dirty="0">
                <a:solidFill>
                  <a:srgbClr val="121212"/>
                </a:solidFill>
                <a:effectLst/>
                <a:latin typeface="-apple-system"/>
              </a:rPr>
              <a:t>XDP</a:t>
            </a:r>
            <a:r>
              <a:rPr lang="zh-CN" altLang="en-US" b="0" i="0" dirty="0">
                <a:solidFill>
                  <a:srgbClr val="121212"/>
                </a:solidFill>
                <a:effectLst/>
                <a:latin typeface="-apple-system"/>
              </a:rPr>
              <a:t>的全称是： </a:t>
            </a:r>
            <a:r>
              <a:rPr lang="en" altLang="zh-CN" b="1" i="0" dirty="0" err="1">
                <a:solidFill>
                  <a:srgbClr val="121212"/>
                </a:solidFill>
                <a:effectLst/>
                <a:latin typeface="-apple-system"/>
              </a:rPr>
              <a:t>eXpress</a:t>
            </a:r>
            <a:r>
              <a:rPr lang="en" altLang="zh-CN" b="1" i="0" dirty="0">
                <a:solidFill>
                  <a:srgbClr val="121212"/>
                </a:solidFill>
                <a:effectLst/>
                <a:latin typeface="-apple-system"/>
              </a:rPr>
              <a:t> Data Path</a:t>
            </a:r>
            <a:endParaRPr lang="en" altLang="zh-CN" b="0" i="0" dirty="0">
              <a:solidFill>
                <a:srgbClr val="121212"/>
              </a:solidFill>
              <a:effectLst/>
              <a:latin typeface="-apple-system"/>
            </a:endParaRPr>
          </a:p>
          <a:p>
            <a:pPr algn="l">
              <a:buFont typeface="Arial" panose="020B0604020202020204" pitchFamily="34" charset="0"/>
              <a:buChar char="•"/>
            </a:pPr>
            <a:r>
              <a:rPr lang="en" altLang="zh-CN" b="0" i="0" dirty="0">
                <a:solidFill>
                  <a:srgbClr val="121212"/>
                </a:solidFill>
                <a:effectLst/>
                <a:latin typeface="-apple-system"/>
              </a:rPr>
              <a:t>XDP </a:t>
            </a:r>
            <a:r>
              <a:rPr lang="zh-CN" altLang="en-US" b="0" i="0" dirty="0">
                <a:solidFill>
                  <a:srgbClr val="121212"/>
                </a:solidFill>
                <a:effectLst/>
                <a:latin typeface="-apple-system"/>
              </a:rPr>
              <a:t>是</a:t>
            </a:r>
            <a:r>
              <a:rPr lang="en" altLang="zh-CN" b="0" i="0" dirty="0">
                <a:solidFill>
                  <a:srgbClr val="121212"/>
                </a:solidFill>
                <a:effectLst/>
                <a:latin typeface="-apple-system"/>
              </a:rPr>
              <a:t>Linux </a:t>
            </a:r>
            <a:r>
              <a:rPr lang="zh-CN" altLang="en-US" b="0" i="0" dirty="0">
                <a:solidFill>
                  <a:srgbClr val="121212"/>
                </a:solidFill>
                <a:effectLst/>
                <a:latin typeface="-apple-system"/>
              </a:rPr>
              <a:t>内核中提供高性能、可编程的网络数据包处理框架。</a:t>
            </a:r>
            <a:endParaRPr lang="en-US" altLang="zh-CN" b="0" i="0" dirty="0">
              <a:solidFill>
                <a:srgbClr val="121212"/>
              </a:solidFill>
              <a:effectLst/>
              <a:latin typeface="-apple-system"/>
            </a:endParaRPr>
          </a:p>
          <a:p>
            <a:pPr algn="l">
              <a:buFont typeface="Wingdings" pitchFamily="2" charset="2"/>
              <a:buChar char="n"/>
            </a:pPr>
            <a:r>
              <a:rPr lang="zh-CN" altLang="en-US" sz="1400" b="0" i="0" dirty="0">
                <a:solidFill>
                  <a:srgbClr val="C00000"/>
                </a:solidFill>
                <a:effectLst/>
                <a:latin typeface="-apple-system"/>
              </a:rPr>
              <a:t>直接接管网卡的</a:t>
            </a:r>
            <a:r>
              <a:rPr lang="en" altLang="zh-CN" sz="1400" b="0" i="0" dirty="0">
                <a:solidFill>
                  <a:srgbClr val="C00000"/>
                </a:solidFill>
                <a:effectLst/>
                <a:latin typeface="-apple-system"/>
              </a:rPr>
              <a:t>RX</a:t>
            </a:r>
            <a:r>
              <a:rPr lang="zh-CN" altLang="en-US" sz="1400" b="0" i="0" dirty="0">
                <a:solidFill>
                  <a:srgbClr val="C00000"/>
                </a:solidFill>
                <a:effectLst/>
                <a:latin typeface="-apple-system"/>
              </a:rPr>
              <a:t>数据包（类似</a:t>
            </a:r>
            <a:r>
              <a:rPr lang="en" altLang="zh-CN" sz="1400" b="0" i="0" dirty="0">
                <a:solidFill>
                  <a:srgbClr val="C00000"/>
                </a:solidFill>
                <a:effectLst/>
                <a:latin typeface="-apple-system"/>
              </a:rPr>
              <a:t>DPDK</a:t>
            </a:r>
            <a:r>
              <a:rPr lang="zh-CN" altLang="en-US" sz="1400" b="0" i="0" dirty="0">
                <a:solidFill>
                  <a:srgbClr val="C00000"/>
                </a:solidFill>
                <a:effectLst/>
                <a:latin typeface="-apple-system"/>
              </a:rPr>
              <a:t>用户态驱动）处理；（需要网卡支持，网卡有钩子直接读取网络数据包）</a:t>
            </a:r>
          </a:p>
          <a:p>
            <a:pPr algn="l">
              <a:buFont typeface="Wingdings" pitchFamily="2" charset="2"/>
              <a:buChar char="n"/>
            </a:pPr>
            <a:r>
              <a:rPr lang="zh-CN" altLang="en-US" sz="1400" b="0" i="0" dirty="0">
                <a:solidFill>
                  <a:srgbClr val="C00000"/>
                </a:solidFill>
                <a:effectLst/>
                <a:latin typeface="-apple-system"/>
              </a:rPr>
              <a:t>通过运行</a:t>
            </a:r>
            <a:r>
              <a:rPr lang="en" altLang="zh-CN" sz="1400" b="0" i="0" dirty="0">
                <a:solidFill>
                  <a:srgbClr val="C00000"/>
                </a:solidFill>
                <a:effectLst/>
                <a:latin typeface="-apple-system"/>
              </a:rPr>
              <a:t>BPF</a:t>
            </a:r>
            <a:r>
              <a:rPr lang="zh-CN" altLang="en-US" sz="1400" b="0" i="0" dirty="0">
                <a:solidFill>
                  <a:srgbClr val="C00000"/>
                </a:solidFill>
                <a:effectLst/>
                <a:latin typeface="-apple-system"/>
              </a:rPr>
              <a:t>指令快速处理报文；</a:t>
            </a:r>
          </a:p>
          <a:p>
            <a:pPr algn="l">
              <a:buFont typeface="Wingdings" pitchFamily="2" charset="2"/>
              <a:buChar char="n"/>
            </a:pPr>
            <a:r>
              <a:rPr lang="zh-CN" altLang="en-US" sz="1400" b="0" i="0" dirty="0">
                <a:solidFill>
                  <a:srgbClr val="C00000"/>
                </a:solidFill>
                <a:effectLst/>
                <a:latin typeface="-apple-system"/>
              </a:rPr>
              <a:t>和</a:t>
            </a:r>
            <a:r>
              <a:rPr lang="en" altLang="zh-CN" sz="1400" b="0" i="0" dirty="0">
                <a:solidFill>
                  <a:srgbClr val="C00000"/>
                </a:solidFill>
                <a:effectLst/>
                <a:latin typeface="-apple-system"/>
              </a:rPr>
              <a:t>Linux</a:t>
            </a:r>
            <a:r>
              <a:rPr lang="zh-CN" altLang="en-US" sz="1400" b="0" i="0" dirty="0">
                <a:solidFill>
                  <a:srgbClr val="C00000"/>
                </a:solidFill>
                <a:effectLst/>
                <a:latin typeface="-apple-system"/>
              </a:rPr>
              <a:t>协议栈无缝对接；</a:t>
            </a:r>
          </a:p>
          <a:p>
            <a:pPr algn="l"/>
            <a:endParaRPr kumimoji="1" lang="zh-CN" altLang="en-US" dirty="0"/>
          </a:p>
        </p:txBody>
      </p:sp>
      <p:pic>
        <p:nvPicPr>
          <p:cNvPr id="8" name="图片 7">
            <a:extLst>
              <a:ext uri="{FF2B5EF4-FFF2-40B4-BE49-F238E27FC236}">
                <a16:creationId xmlns:a16="http://schemas.microsoft.com/office/drawing/2014/main" id="{2BD79A85-6217-A04F-78F2-2F4B4BED3E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7528" y="2708920"/>
            <a:ext cx="7619912" cy="3816424"/>
          </a:xfrm>
          <a:prstGeom prst="rect">
            <a:avLst/>
          </a:prstGeom>
        </p:spPr>
      </p:pic>
    </p:spTree>
    <p:extLst>
      <p:ext uri="{BB962C8B-B14F-4D97-AF65-F5344CB8AC3E}">
        <p14:creationId xmlns:p14="http://schemas.microsoft.com/office/powerpoint/2010/main" val="930607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06711-5786-A1B2-EA4C-A6AAA839A691}"/>
              </a:ext>
            </a:extLst>
          </p:cNvPr>
          <p:cNvSpPr>
            <a:spLocks noGrp="1"/>
          </p:cNvSpPr>
          <p:nvPr>
            <p:ph type="title"/>
          </p:nvPr>
        </p:nvSpPr>
        <p:spPr>
          <a:xfrm>
            <a:off x="179512" y="62706"/>
            <a:ext cx="7543800" cy="755650"/>
          </a:xfrm>
        </p:spPr>
        <p:txBody>
          <a:bodyPr/>
          <a:lstStyle/>
          <a:p>
            <a:pPr defTabSz="457200">
              <a:defRPr/>
            </a:pPr>
            <a:r>
              <a:rPr kumimoji="1" lang="en-US" altLang="zh-CN" sz="4400" dirty="0">
                <a:solidFill>
                  <a:schemeClr val="tx1"/>
                </a:solidFill>
                <a:latin typeface="Arial" charset="0"/>
                <a:ea typeface="隶书" charset="0"/>
              </a:rPr>
              <a:t>DPDK</a:t>
            </a:r>
            <a:r>
              <a:rPr kumimoji="1" lang="zh-CN" altLang="en-US" sz="4400" dirty="0">
                <a:solidFill>
                  <a:schemeClr val="tx1"/>
                </a:solidFill>
                <a:latin typeface="Arial" charset="0"/>
                <a:ea typeface="隶书" charset="0"/>
              </a:rPr>
              <a:t>高性能包处理</a:t>
            </a:r>
          </a:p>
        </p:txBody>
      </p:sp>
      <p:sp>
        <p:nvSpPr>
          <p:cNvPr id="41986" name="内容占位符 2">
            <a:extLst>
              <a:ext uri="{FF2B5EF4-FFF2-40B4-BE49-F238E27FC236}">
                <a16:creationId xmlns:a16="http://schemas.microsoft.com/office/drawing/2014/main" id="{172D70C1-F16F-3F43-E8FD-43D0366D9F30}"/>
              </a:ext>
            </a:extLst>
          </p:cNvPr>
          <p:cNvSpPr>
            <a:spLocks noGrp="1"/>
          </p:cNvSpPr>
          <p:nvPr>
            <p:ph idx="1"/>
          </p:nvPr>
        </p:nvSpPr>
        <p:spPr>
          <a:xfrm>
            <a:off x="684213" y="1820863"/>
            <a:ext cx="7997825" cy="3095625"/>
          </a:xfrm>
        </p:spPr>
        <p:txBody>
          <a:bodyPr/>
          <a:lstStyle/>
          <a:p>
            <a:pPr eaLnBrk="1" hangingPunct="1">
              <a:lnSpc>
                <a:spcPct val="110000"/>
              </a:lnSpc>
              <a:buFont typeface="Wingdings" pitchFamily="2" charset="2"/>
              <a:buChar char="p"/>
            </a:pPr>
            <a:r>
              <a:rPr lang="zh-CN" altLang="en-US" b="1">
                <a:solidFill>
                  <a:srgbClr val="40749B"/>
                </a:solidFill>
              </a:rPr>
              <a:t> 传统架构的局限性：</a:t>
            </a:r>
            <a:r>
              <a:rPr lang="zh-CN" altLang="en-US" sz="1600"/>
              <a:t>传统</a:t>
            </a:r>
            <a:r>
              <a:rPr lang="en-US" altLang="zh-CN" sz="1600"/>
              <a:t>Linux/Unix</a:t>
            </a:r>
            <a:r>
              <a:rPr lang="zh-CN" altLang="en-US" sz="1600"/>
              <a:t>系统中的协议栈对数据包的处理具有一定的局限性。网卡驱动程序运行在</a:t>
            </a:r>
            <a:r>
              <a:rPr lang="en-US" altLang="zh-CN" sz="1600"/>
              <a:t>Linux</a:t>
            </a:r>
            <a:r>
              <a:rPr lang="zh-CN" altLang="en-US" sz="1600"/>
              <a:t>的内核态，被动捕包的性能受到以下因素影响。</a:t>
            </a:r>
            <a:endParaRPr lang="en-US" altLang="zh-CN" sz="1600"/>
          </a:p>
          <a:p>
            <a:pPr eaLnBrk="1" hangingPunct="1">
              <a:buFont typeface="Calibri" panose="020F0502020204030204" pitchFamily="34" charset="0"/>
              <a:buNone/>
            </a:pPr>
            <a:r>
              <a:rPr lang="zh-CN" altLang="en-US" sz="1900" b="1">
                <a:solidFill>
                  <a:srgbClr val="FF0000"/>
                </a:solidFill>
              </a:rPr>
              <a:t>              内核态和用户态之间的内容拷贝  多线程调度  系统中断</a:t>
            </a:r>
            <a:endParaRPr lang="en-US" altLang="zh-CN" sz="1900" b="1">
              <a:solidFill>
                <a:srgbClr val="FF0000"/>
              </a:solidFill>
            </a:endParaRPr>
          </a:p>
          <a:p>
            <a:pPr eaLnBrk="1" hangingPunct="1">
              <a:lnSpc>
                <a:spcPct val="110000"/>
              </a:lnSpc>
              <a:buFont typeface="Wingdings" pitchFamily="2" charset="2"/>
              <a:buChar char="p"/>
            </a:pPr>
            <a:r>
              <a:rPr lang="zh-CN" altLang="en-US" b="1">
                <a:solidFill>
                  <a:srgbClr val="40749B"/>
                </a:solidFill>
              </a:rPr>
              <a:t> 互联网网络规模迅速扩张：</a:t>
            </a:r>
            <a:r>
              <a:rPr lang="zh-CN" altLang="en-US" sz="1600"/>
              <a:t>高速网络接口技术不断发展，报文吞吐需要</a:t>
            </a:r>
            <a:r>
              <a:rPr lang="en-US" altLang="zh-CN" sz="1600"/>
              <a:t>10Gbit/s</a:t>
            </a:r>
            <a:r>
              <a:rPr lang="zh-CN" altLang="en-US" sz="1600"/>
              <a:t>，甚至更高的处理能力。</a:t>
            </a:r>
            <a:r>
              <a:rPr lang="en-US" altLang="zh-CN" sz="1600"/>
              <a:t>I/O</a:t>
            </a:r>
            <a:r>
              <a:rPr lang="zh-CN" altLang="en-US" sz="1600"/>
              <a:t>已经远远超过了</a:t>
            </a:r>
            <a:r>
              <a:rPr lang="en-US" altLang="zh-CN" sz="1600"/>
              <a:t>CPU</a:t>
            </a:r>
            <a:r>
              <a:rPr lang="zh-CN" altLang="en-US" sz="1600"/>
              <a:t>的运行速率，是横在行业面前的技术挑战。</a:t>
            </a:r>
            <a:endParaRPr lang="en-US" altLang="zh-CN" sz="1600"/>
          </a:p>
          <a:p>
            <a:pPr eaLnBrk="1" hangingPunct="1">
              <a:lnSpc>
                <a:spcPct val="110000"/>
              </a:lnSpc>
              <a:buFont typeface="Wingdings" pitchFamily="2" charset="2"/>
              <a:buChar char="p"/>
            </a:pPr>
            <a:r>
              <a:rPr lang="zh-CN" altLang="en-US" b="1">
                <a:solidFill>
                  <a:srgbClr val="40749B"/>
                </a:solidFill>
              </a:rPr>
              <a:t>  高速网络应用开发的需求：</a:t>
            </a:r>
            <a:r>
              <a:rPr lang="zh-CN" altLang="en-US" sz="1600"/>
              <a:t>现代高速网络应用的开发，需要用更低的成本和更短的产品开发周期来提供多样的网络单元与丰富的功能，如应用处理、控制处理、包处理、信号处理等。</a:t>
            </a:r>
            <a:endParaRPr lang="en-US" altLang="zh-CN" sz="1600"/>
          </a:p>
          <a:p>
            <a:pPr eaLnBrk="1" hangingPunct="1">
              <a:buFont typeface="Wingdings" pitchFamily="2" charset="2"/>
              <a:buChar char="p"/>
            </a:pPr>
            <a:endParaRPr lang="en-US" altLang="zh-CN" sz="2200" b="1">
              <a:solidFill>
                <a:srgbClr val="FF0000"/>
              </a:solidFill>
            </a:endParaRPr>
          </a:p>
        </p:txBody>
      </p:sp>
      <p:sp>
        <p:nvSpPr>
          <p:cNvPr id="41987" name="矩形 3">
            <a:extLst>
              <a:ext uri="{FF2B5EF4-FFF2-40B4-BE49-F238E27FC236}">
                <a16:creationId xmlns:a16="http://schemas.microsoft.com/office/drawing/2014/main" id="{0F68D867-CE31-F35E-D30E-DD5EA4326C31}"/>
              </a:ext>
            </a:extLst>
          </p:cNvPr>
          <p:cNvSpPr>
            <a:spLocks noChangeArrowheads="1"/>
          </p:cNvSpPr>
          <p:nvPr/>
        </p:nvSpPr>
        <p:spPr bwMode="auto">
          <a:xfrm>
            <a:off x="539750" y="1152525"/>
            <a:ext cx="2416175"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lnSpc>
                <a:spcPct val="85000"/>
              </a:lnSpc>
            </a:pPr>
            <a:r>
              <a:rPr kumimoji="1" lang="zh-CN" altLang="en-US" sz="4400">
                <a:solidFill>
                  <a:srgbClr val="AB620E"/>
                </a:solidFill>
                <a:latin typeface="Arial" panose="020B0604020202020204" pitchFamily="34" charset="0"/>
                <a:ea typeface="隶书" pitchFamily="49" charset="-122"/>
              </a:rPr>
              <a:t>产生背景</a:t>
            </a:r>
            <a:endParaRPr kumimoji="1" lang="en-US" altLang="zh-CN" sz="4400">
              <a:solidFill>
                <a:srgbClr val="AB620E"/>
              </a:solidFill>
              <a:latin typeface="Arial" panose="020B0604020202020204" pitchFamily="34" charset="0"/>
              <a:ea typeface="隶书" pitchFamily="49" charset="-122"/>
            </a:endParaRPr>
          </a:p>
        </p:txBody>
      </p:sp>
      <p:sp>
        <p:nvSpPr>
          <p:cNvPr id="41988" name="文本框 4">
            <a:extLst>
              <a:ext uri="{FF2B5EF4-FFF2-40B4-BE49-F238E27FC236}">
                <a16:creationId xmlns:a16="http://schemas.microsoft.com/office/drawing/2014/main" id="{85BA3E53-32A5-1ACD-A0CF-0C26624D0A89}"/>
              </a:ext>
            </a:extLst>
          </p:cNvPr>
          <p:cNvSpPr txBox="1">
            <a:spLocks noChangeArrowheads="1"/>
          </p:cNvSpPr>
          <p:nvPr/>
        </p:nvSpPr>
        <p:spPr bwMode="auto">
          <a:xfrm>
            <a:off x="301625" y="5157788"/>
            <a:ext cx="83089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b="1">
                <a:solidFill>
                  <a:srgbClr val="002060"/>
                </a:solidFill>
              </a:rPr>
              <a:t>在此背景下，</a:t>
            </a:r>
            <a:r>
              <a:rPr lang="en-US" altLang="zh-CN" b="1">
                <a:solidFill>
                  <a:srgbClr val="002060"/>
                </a:solidFill>
              </a:rPr>
              <a:t>Intel</a:t>
            </a:r>
            <a:r>
              <a:rPr lang="zh-CN" altLang="en-US" b="1">
                <a:solidFill>
                  <a:srgbClr val="002060"/>
                </a:solidFill>
              </a:rPr>
              <a:t>公司开始尝试运行在</a:t>
            </a:r>
            <a:r>
              <a:rPr lang="en-US" altLang="zh-CN" b="1">
                <a:solidFill>
                  <a:srgbClr val="002060"/>
                </a:solidFill>
              </a:rPr>
              <a:t>Linux</a:t>
            </a:r>
            <a:r>
              <a:rPr lang="zh-CN" altLang="en-US" b="1">
                <a:solidFill>
                  <a:srgbClr val="002060"/>
                </a:solidFill>
              </a:rPr>
              <a:t>用户态的网卡程序架构，通过软件技术解决高速网络报文处理。提出了</a:t>
            </a:r>
            <a:r>
              <a:rPr lang="en-US" altLang="zh-CN" b="1">
                <a:solidFill>
                  <a:srgbClr val="002060"/>
                </a:solidFill>
              </a:rPr>
              <a:t>DPDK (Data Plane Development Kit) </a:t>
            </a:r>
            <a:r>
              <a:rPr lang="zh-CN" altLang="en-US" b="1">
                <a:solidFill>
                  <a:srgbClr val="002060"/>
                </a:solidFill>
              </a:rPr>
              <a:t>软件包。</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内容占位符 2">
            <a:extLst>
              <a:ext uri="{FF2B5EF4-FFF2-40B4-BE49-F238E27FC236}">
                <a16:creationId xmlns:a16="http://schemas.microsoft.com/office/drawing/2014/main" id="{E1808211-710A-1DF5-D95C-EC1F20C0B448}"/>
              </a:ext>
            </a:extLst>
          </p:cNvPr>
          <p:cNvSpPr>
            <a:spLocks noGrp="1"/>
          </p:cNvSpPr>
          <p:nvPr>
            <p:ph idx="1"/>
          </p:nvPr>
        </p:nvSpPr>
        <p:spPr>
          <a:xfrm>
            <a:off x="5153006" y="1412776"/>
            <a:ext cx="3672408" cy="4593534"/>
          </a:xfrm>
        </p:spPr>
        <p:txBody>
          <a:bodyPr>
            <a:normAutofit lnSpcReduction="10000"/>
          </a:bodyPr>
          <a:lstStyle/>
          <a:p>
            <a:pPr eaLnBrk="1" hangingPunct="1">
              <a:buFont typeface="Wingdings" pitchFamily="2" charset="2"/>
              <a:buChar char="p"/>
            </a:pPr>
            <a:r>
              <a:rPr lang="en-US" altLang="zh-CN" dirty="0"/>
              <a:t> </a:t>
            </a:r>
            <a:r>
              <a:rPr lang="en-US" altLang="zh-CN" sz="1700" b="1" dirty="0"/>
              <a:t>DPDK</a:t>
            </a:r>
            <a:r>
              <a:rPr lang="zh-CN" altLang="en-US" sz="1700" b="1" dirty="0"/>
              <a:t>简单的说就是基于</a:t>
            </a:r>
            <a:r>
              <a:rPr lang="en-US" altLang="zh-CN" sz="1700" b="1" dirty="0">
                <a:hlinkClick r:id="rId2"/>
              </a:rPr>
              <a:t>Linux</a:t>
            </a:r>
            <a:r>
              <a:rPr lang="zh-CN" altLang="en-US" sz="1700" b="1" dirty="0"/>
              <a:t>系统运行，用于快速数据包处理的</a:t>
            </a:r>
            <a:r>
              <a:rPr lang="zh-CN" altLang="en-US" sz="1700" b="1" dirty="0">
                <a:solidFill>
                  <a:srgbClr val="FF0000"/>
                </a:solidFill>
              </a:rPr>
              <a:t>函数库</a:t>
            </a:r>
            <a:r>
              <a:rPr lang="zh-CN" altLang="en-US" sz="1700" b="1" dirty="0"/>
              <a:t>与</a:t>
            </a:r>
            <a:r>
              <a:rPr lang="zh-CN" altLang="en-US" sz="1700" b="1" dirty="0">
                <a:solidFill>
                  <a:srgbClr val="FF0000"/>
                </a:solidFill>
              </a:rPr>
              <a:t>驱动集合</a:t>
            </a:r>
            <a:r>
              <a:rPr lang="zh-CN" altLang="en-US" sz="1700" b="1" dirty="0"/>
              <a:t>。</a:t>
            </a:r>
            <a:endParaRPr lang="en-US" altLang="zh-CN" sz="1700" b="1" dirty="0"/>
          </a:p>
          <a:p>
            <a:pPr eaLnBrk="1" hangingPunct="1">
              <a:buFont typeface="Wingdings" pitchFamily="2" charset="2"/>
              <a:buChar char="p"/>
            </a:pPr>
            <a:r>
              <a:rPr lang="en-US" altLang="zh-CN" sz="1700" b="1" dirty="0"/>
              <a:t> DPDK</a:t>
            </a:r>
            <a:r>
              <a:rPr lang="zh-CN" altLang="en-US" sz="1700" b="1" dirty="0"/>
              <a:t>可以极大提高数据处理性能和吞吐量，提高数据平面应用程序的工作效率</a:t>
            </a:r>
            <a:endParaRPr lang="en-US" altLang="zh-CN" sz="1700" b="1" dirty="0"/>
          </a:p>
          <a:p>
            <a:pPr eaLnBrk="1" hangingPunct="1">
              <a:buFont typeface="Wingdings" pitchFamily="2" charset="2"/>
              <a:buChar char="p"/>
            </a:pPr>
            <a:r>
              <a:rPr lang="en-US" altLang="zh-CN" sz="1700" b="1" dirty="0"/>
              <a:t> DPDK </a:t>
            </a:r>
            <a:r>
              <a:rPr lang="zh-CN" altLang="en-US" sz="1700" b="1" dirty="0"/>
              <a:t>为 </a:t>
            </a:r>
            <a:r>
              <a:rPr lang="en-US" altLang="zh-CN" sz="1700" b="1" dirty="0"/>
              <a:t>Intel </a:t>
            </a:r>
            <a:r>
              <a:rPr lang="zh-CN" altLang="en-US" sz="1700" b="1" dirty="0"/>
              <a:t>处理器架构下用户空间高效的数据包处理提供了库函数和驱动的支持，它不同于 </a:t>
            </a:r>
            <a:r>
              <a:rPr lang="en-US" altLang="zh-CN" sz="1700" b="1" dirty="0"/>
              <a:t>Linux </a:t>
            </a:r>
            <a:r>
              <a:rPr lang="zh-CN" altLang="en-US" sz="1700" b="1" dirty="0"/>
              <a:t>系统以通用性设计为目的，而是</a:t>
            </a:r>
            <a:r>
              <a:rPr lang="zh-CN" altLang="en-US" sz="1700" b="1" dirty="0">
                <a:solidFill>
                  <a:srgbClr val="FF0000"/>
                </a:solidFill>
              </a:rPr>
              <a:t>专注于网络应用中数据包的高性能处理</a:t>
            </a:r>
            <a:r>
              <a:rPr lang="zh-CN" altLang="en-US" sz="1700" b="1" dirty="0"/>
              <a:t>。</a:t>
            </a:r>
          </a:p>
          <a:p>
            <a:pPr eaLnBrk="1" hangingPunct="1">
              <a:buFont typeface="Wingdings" pitchFamily="2" charset="2"/>
              <a:buChar char="p"/>
            </a:pPr>
            <a:r>
              <a:rPr lang="en-US" altLang="zh-CN" sz="1700" b="1" dirty="0"/>
              <a:t> DPDK</a:t>
            </a:r>
            <a:r>
              <a:rPr lang="zh-CN" altLang="en-US" sz="1700" b="1" dirty="0"/>
              <a:t>绕过了 </a:t>
            </a:r>
            <a:r>
              <a:rPr lang="en-US" altLang="zh-CN" sz="1700" b="1" dirty="0"/>
              <a:t>Linux </a:t>
            </a:r>
            <a:r>
              <a:rPr lang="zh-CN" altLang="en-US" sz="1700" b="1" dirty="0"/>
              <a:t>内核协议栈对数据包的处理过程，在</a:t>
            </a:r>
            <a:r>
              <a:rPr lang="zh-CN" altLang="en-US" sz="1700" b="1" dirty="0">
                <a:solidFill>
                  <a:srgbClr val="FF0000"/>
                </a:solidFill>
              </a:rPr>
              <a:t>用户态空间</a:t>
            </a:r>
            <a:r>
              <a:rPr lang="zh-CN" altLang="en-US" sz="1700" b="1" dirty="0"/>
              <a:t>实现数据包的收发与处理。在内核看来，</a:t>
            </a:r>
            <a:r>
              <a:rPr lang="en-US" altLang="zh-CN" sz="1700" b="1" dirty="0"/>
              <a:t> DPDK </a:t>
            </a:r>
            <a:r>
              <a:rPr lang="zh-CN" altLang="en-US" sz="1700" b="1" dirty="0"/>
              <a:t>就是</a:t>
            </a:r>
            <a:r>
              <a:rPr lang="zh-CN" altLang="en-US" sz="1700" b="1" dirty="0">
                <a:solidFill>
                  <a:srgbClr val="FF0000"/>
                </a:solidFill>
              </a:rPr>
              <a:t>一个普通的用户态进程</a:t>
            </a:r>
            <a:r>
              <a:rPr lang="zh-CN" altLang="en-US" sz="1700" b="1" dirty="0"/>
              <a:t>，它的编译、链接和加载方式和普通程序没有什么两样。</a:t>
            </a:r>
            <a:endParaRPr lang="en-US" altLang="zh-CN" sz="1700" b="1" dirty="0">
              <a:solidFill>
                <a:srgbClr val="FF0000"/>
              </a:solidFill>
            </a:endParaRPr>
          </a:p>
        </p:txBody>
      </p:sp>
      <p:sp>
        <p:nvSpPr>
          <p:cNvPr id="43010" name="矩形 3">
            <a:extLst>
              <a:ext uri="{FF2B5EF4-FFF2-40B4-BE49-F238E27FC236}">
                <a16:creationId xmlns:a16="http://schemas.microsoft.com/office/drawing/2014/main" id="{39DB8C6B-C762-F3DA-FB34-05D130B33DEF}"/>
              </a:ext>
            </a:extLst>
          </p:cNvPr>
          <p:cNvSpPr>
            <a:spLocks noChangeArrowheads="1"/>
          </p:cNvSpPr>
          <p:nvPr/>
        </p:nvSpPr>
        <p:spPr bwMode="auto">
          <a:xfrm>
            <a:off x="627933" y="188640"/>
            <a:ext cx="34004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lnSpc>
                <a:spcPct val="85000"/>
              </a:lnSpc>
            </a:pPr>
            <a:r>
              <a:rPr kumimoji="1" lang="zh-CN" altLang="en-US" sz="4400" dirty="0">
                <a:solidFill>
                  <a:srgbClr val="AB620E"/>
                </a:solidFill>
                <a:latin typeface="Arial" panose="020B0604020202020204" pitchFamily="34" charset="0"/>
                <a:ea typeface="隶书" pitchFamily="49" charset="-122"/>
              </a:rPr>
              <a:t>什么是</a:t>
            </a:r>
            <a:r>
              <a:rPr kumimoji="1" lang="en-US" altLang="zh-CN" sz="4400" dirty="0">
                <a:solidFill>
                  <a:srgbClr val="AB620E"/>
                </a:solidFill>
                <a:latin typeface="Arial" panose="020B0604020202020204" pitchFamily="34" charset="0"/>
                <a:ea typeface="隶书" pitchFamily="49" charset="-122"/>
              </a:rPr>
              <a:t>DPDK</a:t>
            </a:r>
          </a:p>
        </p:txBody>
      </p:sp>
      <p:pic>
        <p:nvPicPr>
          <p:cNvPr id="6" name="图片 5">
            <a:extLst>
              <a:ext uri="{FF2B5EF4-FFF2-40B4-BE49-F238E27FC236}">
                <a16:creationId xmlns:a16="http://schemas.microsoft.com/office/drawing/2014/main" id="{48C893E0-DC32-3CF8-89B5-ACF72ACE8C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980728"/>
            <a:ext cx="4680520" cy="4680520"/>
          </a:xfrm>
          <a:prstGeom prst="rect">
            <a:avLst/>
          </a:prstGeom>
        </p:spPr>
      </p:pic>
      <p:sp>
        <p:nvSpPr>
          <p:cNvPr id="8" name="文本框 7">
            <a:extLst>
              <a:ext uri="{FF2B5EF4-FFF2-40B4-BE49-F238E27FC236}">
                <a16:creationId xmlns:a16="http://schemas.microsoft.com/office/drawing/2014/main" id="{E28C6322-90E7-99CC-55F2-BF64B5794D51}"/>
              </a:ext>
            </a:extLst>
          </p:cNvPr>
          <p:cNvSpPr txBox="1"/>
          <p:nvPr/>
        </p:nvSpPr>
        <p:spPr>
          <a:xfrm>
            <a:off x="581006" y="5799656"/>
            <a:ext cx="4572000" cy="646331"/>
          </a:xfrm>
          <a:prstGeom prst="rect">
            <a:avLst/>
          </a:prstGeom>
          <a:noFill/>
        </p:spPr>
        <p:txBody>
          <a:bodyPr wrap="square">
            <a:spAutoFit/>
          </a:bodyPr>
          <a:lstStyle/>
          <a:p>
            <a:pPr eaLnBrk="1" hangingPunct="1">
              <a:buFont typeface="Calibri" panose="020F0502020204030204" pitchFamily="34" charset="0"/>
              <a:buNone/>
            </a:pPr>
            <a:r>
              <a:rPr lang="zh-CN" altLang="en-US" sz="1800" b="1" dirty="0">
                <a:solidFill>
                  <a:srgbClr val="C00000"/>
                </a:solidFill>
              </a:rPr>
              <a:t>优点：绕过协议栈，提升了性能。</a:t>
            </a:r>
            <a:endParaRPr lang="en-US" altLang="zh-CN" sz="1800" b="1" dirty="0">
              <a:solidFill>
                <a:srgbClr val="C00000"/>
              </a:solidFill>
            </a:endParaRPr>
          </a:p>
          <a:p>
            <a:pPr eaLnBrk="1" hangingPunct="1">
              <a:buFont typeface="Calibri" panose="020F0502020204030204" pitchFamily="34" charset="0"/>
              <a:buNone/>
            </a:pPr>
            <a:r>
              <a:rPr lang="zh-CN" altLang="en-US" b="1" dirty="0">
                <a:solidFill>
                  <a:srgbClr val="C00000"/>
                </a:solidFill>
              </a:rPr>
              <a:t>缺点：传统工具无法跟踪数据。</a:t>
            </a:r>
            <a:endParaRPr lang="en-US" altLang="zh-CN" sz="1800" b="1" dirty="0">
              <a:solidFill>
                <a:srgbClr val="C00000"/>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504" y="2564904"/>
            <a:ext cx="2448272" cy="2834622"/>
          </a:xfrm>
          <a:prstGeom prst="rect">
            <a:avLst/>
          </a:prstGeom>
          <a:solidFill>
            <a:schemeClr val="accent2">
              <a:lumMod val="20000"/>
              <a:lumOff val="80000"/>
            </a:schemeClr>
          </a:solidFill>
        </p:spPr>
        <p:txBody>
          <a:bodyPr wrap="square">
            <a:spAutoFit/>
          </a:bodyPr>
          <a:lstStyle/>
          <a:p>
            <a:pPr algn="just"/>
            <a:r>
              <a:rPr lang="zh-CN" altLang="en-US" dirty="0"/>
              <a:t>在 </a:t>
            </a:r>
            <a:r>
              <a:rPr lang="en-US" altLang="zh-CN" dirty="0"/>
              <a:t>x86 </a:t>
            </a:r>
            <a:r>
              <a:rPr lang="zh-CN" altLang="en-US" dirty="0"/>
              <a:t>结构中，处理数据包的传统方式是 </a:t>
            </a:r>
            <a:r>
              <a:rPr lang="en-US" altLang="zh-CN" dirty="0"/>
              <a:t>CPU </a:t>
            </a:r>
            <a:r>
              <a:rPr lang="zh-CN" altLang="en-US" dirty="0"/>
              <a:t>中断方式，即网卡驱动接收到数据包后通过中断通知 </a:t>
            </a:r>
            <a:r>
              <a:rPr lang="en-US" altLang="zh-CN" dirty="0"/>
              <a:t>CPU </a:t>
            </a:r>
            <a:r>
              <a:rPr lang="zh-CN" altLang="en-US" dirty="0"/>
              <a:t>处理，然后由 </a:t>
            </a:r>
            <a:r>
              <a:rPr lang="en-US" altLang="zh-CN" dirty="0"/>
              <a:t>CPU </a:t>
            </a:r>
            <a:r>
              <a:rPr lang="zh-CN" altLang="en-US" dirty="0"/>
              <a:t>拷贝数据并交给内核协议栈。在数据量大时，这种方式会产生大量 </a:t>
            </a:r>
            <a:r>
              <a:rPr lang="en-US" altLang="zh-CN" dirty="0"/>
              <a:t>CPU </a:t>
            </a:r>
            <a:r>
              <a:rPr lang="zh-CN" altLang="en-US" dirty="0"/>
              <a:t>中断，导致 </a:t>
            </a:r>
            <a:r>
              <a:rPr lang="en-US" altLang="zh-CN" dirty="0"/>
              <a:t>CPU </a:t>
            </a:r>
            <a:r>
              <a:rPr lang="zh-CN" altLang="en-US" dirty="0"/>
              <a:t>无法运行其他程序。</a:t>
            </a:r>
          </a:p>
        </p:txBody>
      </p:sp>
      <p:pic>
        <p:nvPicPr>
          <p:cNvPr id="5" name="图片 4"/>
          <p:cNvPicPr>
            <a:picLocks noChangeAspect="1"/>
          </p:cNvPicPr>
          <p:nvPr/>
        </p:nvPicPr>
        <p:blipFill>
          <a:blip r:embed="rId2"/>
          <a:stretch>
            <a:fillRect/>
          </a:stretch>
        </p:blipFill>
        <p:spPr>
          <a:xfrm>
            <a:off x="0" y="908720"/>
            <a:ext cx="9127015" cy="1008112"/>
          </a:xfrm>
          <a:prstGeom prst="rect">
            <a:avLst/>
          </a:prstGeom>
        </p:spPr>
      </p:pic>
      <p:sp>
        <p:nvSpPr>
          <p:cNvPr id="6" name="矩形 5"/>
          <p:cNvSpPr/>
          <p:nvPr/>
        </p:nvSpPr>
        <p:spPr>
          <a:xfrm>
            <a:off x="2725027" y="1772816"/>
            <a:ext cx="6107975" cy="4995214"/>
          </a:xfrm>
          <a:prstGeom prst="rect">
            <a:avLst/>
          </a:prstGeom>
          <a:solidFill>
            <a:schemeClr val="accent1">
              <a:lumMod val="20000"/>
              <a:lumOff val="80000"/>
            </a:schemeClr>
          </a:solidFill>
        </p:spPr>
        <p:txBody>
          <a:bodyPr wrap="square">
            <a:spAutoFit/>
          </a:bodyPr>
          <a:lstStyle/>
          <a:p>
            <a:pPr>
              <a:buFont typeface="Arial" panose="020B0604020202020204" pitchFamily="34" charset="0"/>
              <a:buChar char="•"/>
            </a:pPr>
            <a:r>
              <a:rPr lang="zh-CN" altLang="en-US" b="1" dirty="0">
                <a:solidFill>
                  <a:srgbClr val="FF0000"/>
                </a:solidFill>
                <a:latin typeface="-apple-system"/>
              </a:rPr>
              <a:t>硬件中断导致的线程</a:t>
            </a:r>
            <a:r>
              <a:rPr lang="en-US" altLang="zh-CN" b="1" dirty="0">
                <a:solidFill>
                  <a:srgbClr val="FF0000"/>
                </a:solidFill>
                <a:latin typeface="-apple-system"/>
              </a:rPr>
              <a:t>/</a:t>
            </a:r>
            <a:r>
              <a:rPr lang="zh-CN" altLang="en-US" b="1" dirty="0">
                <a:solidFill>
                  <a:srgbClr val="FF0000"/>
                </a:solidFill>
                <a:latin typeface="-apple-system"/>
              </a:rPr>
              <a:t>进程切换</a:t>
            </a:r>
            <a:r>
              <a:rPr lang="zh-CN" altLang="en-US" dirty="0">
                <a:solidFill>
                  <a:srgbClr val="FF0000"/>
                </a:solidFill>
                <a:latin typeface="-apple-system"/>
              </a:rPr>
              <a:t>：</a:t>
            </a:r>
            <a:r>
              <a:rPr lang="zh-CN" altLang="en-US" dirty="0">
                <a:solidFill>
                  <a:srgbClr val="121212"/>
                </a:solidFill>
                <a:latin typeface="-apple-system"/>
              </a:rPr>
              <a:t>硬件中断请求会抢占优先级较低的软件中断，频繁到达的硬件中断和软中断意味着频繁的线程切换，随着而来的就是运行模式切换、上下文切换、线程调度器负载、高速缓存缺失（</a:t>
            </a:r>
            <a:r>
              <a:rPr lang="en-US" altLang="zh-CN" dirty="0">
                <a:solidFill>
                  <a:srgbClr val="121212"/>
                </a:solidFill>
                <a:latin typeface="-apple-system"/>
              </a:rPr>
              <a:t>Cache Missing</a:t>
            </a:r>
            <a:r>
              <a:rPr lang="zh-CN" altLang="en-US" dirty="0">
                <a:solidFill>
                  <a:srgbClr val="121212"/>
                </a:solidFill>
                <a:latin typeface="-apple-system"/>
              </a:rPr>
              <a:t>）、多核缓存共享数据同步、竞争锁等一系列的 </a:t>
            </a:r>
            <a:r>
              <a:rPr lang="en-US" altLang="zh-CN" dirty="0">
                <a:solidFill>
                  <a:srgbClr val="121212"/>
                </a:solidFill>
                <a:latin typeface="-apple-system"/>
              </a:rPr>
              <a:t>CPU </a:t>
            </a:r>
            <a:r>
              <a:rPr lang="zh-CN" altLang="en-US" dirty="0">
                <a:solidFill>
                  <a:srgbClr val="121212"/>
                </a:solidFill>
                <a:latin typeface="-apple-system"/>
              </a:rPr>
              <a:t>性能损耗。</a:t>
            </a:r>
          </a:p>
          <a:p>
            <a:pPr>
              <a:buFont typeface="Arial" panose="020B0604020202020204" pitchFamily="34" charset="0"/>
              <a:buChar char="•"/>
            </a:pPr>
            <a:r>
              <a:rPr lang="zh-CN" altLang="en-US" b="1" dirty="0">
                <a:solidFill>
                  <a:srgbClr val="FF0000"/>
                </a:solidFill>
                <a:latin typeface="-apple-system"/>
              </a:rPr>
              <a:t>内存拷贝</a:t>
            </a:r>
            <a:r>
              <a:rPr lang="zh-CN" altLang="en-US" dirty="0">
                <a:solidFill>
                  <a:srgbClr val="FF0000"/>
                </a:solidFill>
                <a:latin typeface="-apple-system"/>
              </a:rPr>
              <a:t>：</a:t>
            </a:r>
            <a:r>
              <a:rPr lang="zh-CN" altLang="en-US" dirty="0">
                <a:solidFill>
                  <a:srgbClr val="121212"/>
                </a:solidFill>
                <a:latin typeface="-apple-system"/>
              </a:rPr>
              <a:t>网卡驱动位于内核态，网络驱动接收到的数据包后会经过内核协议栈的处理，然后再拷贝到处于用户态的应用层缓冲区，这样的数据拷贝是很耗时间的。据统计，这个拷贝的时间会占数据包处理流程时间的 </a:t>
            </a:r>
            <a:r>
              <a:rPr lang="en-US" altLang="zh-CN" dirty="0">
                <a:solidFill>
                  <a:srgbClr val="121212"/>
                </a:solidFill>
                <a:latin typeface="-apple-system"/>
              </a:rPr>
              <a:t>57.1%</a:t>
            </a:r>
            <a:r>
              <a:rPr lang="zh-CN" altLang="en-US" dirty="0">
                <a:solidFill>
                  <a:srgbClr val="121212"/>
                </a:solidFill>
                <a:latin typeface="-apple-system"/>
              </a:rPr>
              <a:t>。</a:t>
            </a:r>
          </a:p>
          <a:p>
            <a:pPr>
              <a:buFont typeface="Arial" panose="020B0604020202020204" pitchFamily="34" charset="0"/>
              <a:buChar char="•"/>
            </a:pPr>
            <a:r>
              <a:rPr lang="zh-CN" altLang="en-US" b="1" dirty="0">
                <a:solidFill>
                  <a:srgbClr val="FF0000"/>
                </a:solidFill>
                <a:latin typeface="-apple-system"/>
              </a:rPr>
              <a:t>多处理器平台的 </a:t>
            </a:r>
            <a:r>
              <a:rPr lang="en-US" altLang="zh-CN" b="1" dirty="0">
                <a:solidFill>
                  <a:srgbClr val="FF0000"/>
                </a:solidFill>
                <a:latin typeface="-apple-system"/>
              </a:rPr>
              <a:t>CPU </a:t>
            </a:r>
            <a:r>
              <a:rPr lang="zh-CN" altLang="en-US" b="1" dirty="0">
                <a:solidFill>
                  <a:srgbClr val="FF0000"/>
                </a:solidFill>
                <a:latin typeface="-apple-system"/>
              </a:rPr>
              <a:t>漂移</a:t>
            </a:r>
            <a:r>
              <a:rPr lang="zh-CN" altLang="en-US" dirty="0">
                <a:solidFill>
                  <a:srgbClr val="FF0000"/>
                </a:solidFill>
                <a:latin typeface="-apple-system"/>
              </a:rPr>
              <a:t>：</a:t>
            </a:r>
            <a:r>
              <a:rPr lang="zh-CN" altLang="en-US" dirty="0">
                <a:solidFill>
                  <a:srgbClr val="121212"/>
                </a:solidFill>
                <a:latin typeface="-apple-system"/>
              </a:rPr>
              <a:t>一个数据包可能中断在 </a:t>
            </a:r>
            <a:r>
              <a:rPr lang="en-US" altLang="zh-CN" dirty="0">
                <a:solidFill>
                  <a:srgbClr val="121212"/>
                </a:solidFill>
                <a:latin typeface="-apple-system"/>
              </a:rPr>
              <a:t>CPU0</a:t>
            </a:r>
            <a:r>
              <a:rPr lang="zh-CN" altLang="en-US" dirty="0">
                <a:solidFill>
                  <a:srgbClr val="121212"/>
                </a:solidFill>
                <a:latin typeface="-apple-system"/>
              </a:rPr>
              <a:t>，内核态处理在 </a:t>
            </a:r>
            <a:r>
              <a:rPr lang="en-US" altLang="zh-CN" dirty="0">
                <a:solidFill>
                  <a:srgbClr val="121212"/>
                </a:solidFill>
                <a:latin typeface="-apple-system"/>
              </a:rPr>
              <a:t>CPU1</a:t>
            </a:r>
            <a:r>
              <a:rPr lang="zh-CN" altLang="en-US" dirty="0">
                <a:solidFill>
                  <a:srgbClr val="121212"/>
                </a:solidFill>
                <a:latin typeface="-apple-system"/>
              </a:rPr>
              <a:t>，用户态处理在 </a:t>
            </a:r>
            <a:r>
              <a:rPr lang="en-US" altLang="zh-CN" dirty="0">
                <a:solidFill>
                  <a:srgbClr val="121212"/>
                </a:solidFill>
                <a:latin typeface="-apple-system"/>
              </a:rPr>
              <a:t>CPU2</a:t>
            </a:r>
            <a:r>
              <a:rPr lang="zh-CN" altLang="en-US" dirty="0">
                <a:solidFill>
                  <a:srgbClr val="121212"/>
                </a:solidFill>
                <a:latin typeface="-apple-system"/>
              </a:rPr>
              <a:t>，这样跨多个物理核（</a:t>
            </a:r>
            <a:r>
              <a:rPr lang="en-US" altLang="zh-CN" dirty="0">
                <a:solidFill>
                  <a:srgbClr val="121212"/>
                </a:solidFill>
                <a:latin typeface="-apple-system"/>
              </a:rPr>
              <a:t>Core</a:t>
            </a:r>
            <a:r>
              <a:rPr lang="zh-CN" altLang="en-US" dirty="0">
                <a:solidFill>
                  <a:srgbClr val="121212"/>
                </a:solidFill>
                <a:latin typeface="-apple-system"/>
              </a:rPr>
              <a:t>）的处理，导致了大量的 </a:t>
            </a:r>
            <a:r>
              <a:rPr lang="en-US" altLang="zh-CN" dirty="0">
                <a:solidFill>
                  <a:srgbClr val="121212"/>
                </a:solidFill>
                <a:latin typeface="-apple-system"/>
              </a:rPr>
              <a:t>CPU Cache Miss</a:t>
            </a:r>
            <a:r>
              <a:rPr lang="zh-CN" altLang="en-US" dirty="0">
                <a:solidFill>
                  <a:srgbClr val="121212"/>
                </a:solidFill>
                <a:latin typeface="-apple-system"/>
              </a:rPr>
              <a:t>，造成局部性失效。如果是 </a:t>
            </a:r>
            <a:r>
              <a:rPr lang="en-US" altLang="zh-CN" dirty="0">
                <a:solidFill>
                  <a:srgbClr val="121212"/>
                </a:solidFill>
                <a:latin typeface="-apple-system"/>
              </a:rPr>
              <a:t>NUMA </a:t>
            </a:r>
            <a:r>
              <a:rPr lang="zh-CN" altLang="en-US" dirty="0">
                <a:solidFill>
                  <a:srgbClr val="121212"/>
                </a:solidFill>
                <a:latin typeface="-apple-system"/>
              </a:rPr>
              <a:t>架构，还会出现跨 </a:t>
            </a:r>
            <a:r>
              <a:rPr lang="en-US" altLang="zh-CN" dirty="0">
                <a:solidFill>
                  <a:srgbClr val="121212"/>
                </a:solidFill>
                <a:latin typeface="-apple-system"/>
              </a:rPr>
              <a:t>NUMA remote access Memory </a:t>
            </a:r>
            <a:r>
              <a:rPr lang="zh-CN" altLang="en-US" dirty="0">
                <a:solidFill>
                  <a:srgbClr val="121212"/>
                </a:solidFill>
                <a:latin typeface="-apple-system"/>
              </a:rPr>
              <a:t>的情况，这些都极大地影响了 </a:t>
            </a:r>
            <a:r>
              <a:rPr lang="en-US" altLang="zh-CN" dirty="0">
                <a:solidFill>
                  <a:srgbClr val="121212"/>
                </a:solidFill>
                <a:latin typeface="-apple-system"/>
              </a:rPr>
              <a:t>CPU </a:t>
            </a:r>
            <a:r>
              <a:rPr lang="zh-CN" altLang="en-US" dirty="0">
                <a:solidFill>
                  <a:srgbClr val="121212"/>
                </a:solidFill>
                <a:latin typeface="-apple-system"/>
              </a:rPr>
              <a:t>性能。</a:t>
            </a:r>
          </a:p>
          <a:p>
            <a:pPr>
              <a:buFont typeface="Arial" panose="020B0604020202020204" pitchFamily="34" charset="0"/>
              <a:buChar char="•"/>
            </a:pPr>
            <a:r>
              <a:rPr lang="zh-CN" altLang="en-US" b="1" dirty="0">
                <a:solidFill>
                  <a:srgbClr val="FF0000"/>
                </a:solidFill>
                <a:latin typeface="-apple-system"/>
              </a:rPr>
              <a:t>缓存失效</a:t>
            </a:r>
            <a:r>
              <a:rPr lang="zh-CN" altLang="en-US" dirty="0">
                <a:solidFill>
                  <a:srgbClr val="FF0000"/>
                </a:solidFill>
                <a:latin typeface="-apple-system"/>
              </a:rPr>
              <a:t>：</a:t>
            </a:r>
            <a:r>
              <a:rPr lang="zh-CN" altLang="en-US" dirty="0">
                <a:solidFill>
                  <a:srgbClr val="121212"/>
                </a:solidFill>
                <a:latin typeface="-apple-system"/>
              </a:rPr>
              <a:t>传统服务器大多采用页式虚拟存储器，内存页默认为 </a:t>
            </a:r>
            <a:r>
              <a:rPr lang="en-US" altLang="zh-CN" dirty="0">
                <a:solidFill>
                  <a:srgbClr val="121212"/>
                </a:solidFill>
                <a:latin typeface="-apple-system"/>
              </a:rPr>
              <a:t>4K </a:t>
            </a:r>
            <a:r>
              <a:rPr lang="zh-CN" altLang="en-US" dirty="0">
                <a:solidFill>
                  <a:srgbClr val="121212"/>
                </a:solidFill>
                <a:latin typeface="-apple-system"/>
              </a:rPr>
              <a:t>的小页，所以在存储空间较大的处理机上会存在大量的页面映射条目。同时因为 </a:t>
            </a:r>
            <a:r>
              <a:rPr lang="en-US" altLang="zh-CN" dirty="0">
                <a:solidFill>
                  <a:srgbClr val="121212"/>
                </a:solidFill>
                <a:latin typeface="-apple-system"/>
              </a:rPr>
              <a:t>TLB </a:t>
            </a:r>
            <a:r>
              <a:rPr lang="zh-CN" altLang="en-US" dirty="0">
                <a:solidFill>
                  <a:srgbClr val="121212"/>
                </a:solidFill>
                <a:latin typeface="-apple-system"/>
              </a:rPr>
              <a:t>缓存空间有限，最终导致了 </a:t>
            </a:r>
            <a:r>
              <a:rPr lang="en-US" altLang="zh-CN" dirty="0">
                <a:solidFill>
                  <a:srgbClr val="121212"/>
                </a:solidFill>
                <a:latin typeface="-apple-system"/>
              </a:rPr>
              <a:t>TLB </a:t>
            </a:r>
            <a:r>
              <a:rPr lang="zh-CN" altLang="en-US" dirty="0">
                <a:solidFill>
                  <a:srgbClr val="121212"/>
                </a:solidFill>
                <a:latin typeface="-apple-system"/>
              </a:rPr>
              <a:t>快表的映射条目频繁变更，产生大量的快页表 </a:t>
            </a:r>
            <a:r>
              <a:rPr lang="en-US" altLang="zh-CN" dirty="0">
                <a:solidFill>
                  <a:srgbClr val="121212"/>
                </a:solidFill>
                <a:latin typeface="-apple-system"/>
              </a:rPr>
              <a:t>Cache Miss</a:t>
            </a:r>
            <a:r>
              <a:rPr lang="zh-CN" altLang="en-US" dirty="0">
                <a:solidFill>
                  <a:srgbClr val="121212"/>
                </a:solidFill>
                <a:latin typeface="-apple-system"/>
              </a:rPr>
              <a:t>。</a:t>
            </a:r>
            <a:endParaRPr lang="zh-CN" altLang="en-US" b="0" i="0" dirty="0">
              <a:solidFill>
                <a:srgbClr val="121212"/>
              </a:solidFill>
              <a:effectLst/>
              <a:latin typeface="-apple-system"/>
            </a:endParaRPr>
          </a:p>
        </p:txBody>
      </p:sp>
      <p:sp>
        <p:nvSpPr>
          <p:cNvPr id="2" name="标题 1">
            <a:extLst>
              <a:ext uri="{FF2B5EF4-FFF2-40B4-BE49-F238E27FC236}">
                <a16:creationId xmlns:a16="http://schemas.microsoft.com/office/drawing/2014/main" id="{BE0B5ACD-63C3-461A-D834-392264848AF6}"/>
              </a:ext>
            </a:extLst>
          </p:cNvPr>
          <p:cNvSpPr>
            <a:spLocks noGrp="1"/>
          </p:cNvSpPr>
          <p:nvPr>
            <p:ph type="title"/>
          </p:nvPr>
        </p:nvSpPr>
        <p:spPr>
          <a:xfrm>
            <a:off x="323528" y="233489"/>
            <a:ext cx="7886700" cy="567219"/>
          </a:xfrm>
        </p:spPr>
        <p:txBody>
          <a:bodyPr/>
          <a:lstStyle/>
          <a:p>
            <a:r>
              <a:rPr kumimoji="1" lang="en-US" altLang="zh-CN" dirty="0"/>
              <a:t>DPDK </a:t>
            </a:r>
            <a:r>
              <a:rPr kumimoji="1" lang="zh-CN" altLang="en-US" dirty="0"/>
              <a:t>关键技术</a:t>
            </a:r>
          </a:p>
        </p:txBody>
      </p:sp>
      <p:sp>
        <p:nvSpPr>
          <p:cNvPr id="7" name="文本框 6">
            <a:extLst>
              <a:ext uri="{FF2B5EF4-FFF2-40B4-BE49-F238E27FC236}">
                <a16:creationId xmlns:a16="http://schemas.microsoft.com/office/drawing/2014/main" id="{3D63AD66-4FAB-7B31-4E09-C6B59CD3A2F7}"/>
              </a:ext>
            </a:extLst>
          </p:cNvPr>
          <p:cNvSpPr txBox="1"/>
          <p:nvPr/>
        </p:nvSpPr>
        <p:spPr>
          <a:xfrm>
            <a:off x="318096" y="1894797"/>
            <a:ext cx="2376264" cy="590931"/>
          </a:xfrm>
          <a:prstGeom prst="rect">
            <a:avLst/>
          </a:prstGeom>
          <a:noFill/>
        </p:spPr>
        <p:txBody>
          <a:bodyPr wrap="square">
            <a:spAutoFit/>
          </a:bodyPr>
          <a:lstStyle/>
          <a:p>
            <a:r>
              <a:rPr lang="zh-CN" altLang="en-US" b="1" dirty="0">
                <a:solidFill>
                  <a:srgbClr val="C00000"/>
                </a:solidFill>
                <a:latin typeface="-apple-system"/>
              </a:rPr>
              <a:t>传统内核协议栈的数据转发性能瓶颈有</a:t>
            </a:r>
            <a:r>
              <a:rPr lang="zh-CN" altLang="en-US" dirty="0">
                <a:solidFill>
                  <a:srgbClr val="C00000"/>
                </a:solidFill>
                <a:latin typeface="-apple-system"/>
              </a:rPr>
              <a:t>：</a:t>
            </a:r>
          </a:p>
        </p:txBody>
      </p:sp>
    </p:spTree>
    <p:extLst>
      <p:ext uri="{BB962C8B-B14F-4D97-AF65-F5344CB8AC3E}">
        <p14:creationId xmlns:p14="http://schemas.microsoft.com/office/powerpoint/2010/main" val="377234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64E911-1974-3A6E-B6AB-BBF2B4EAF63B}"/>
              </a:ext>
            </a:extLst>
          </p:cNvPr>
          <p:cNvSpPr>
            <a:spLocks noGrp="1"/>
          </p:cNvSpPr>
          <p:nvPr>
            <p:ph type="title"/>
          </p:nvPr>
        </p:nvSpPr>
        <p:spPr>
          <a:xfrm>
            <a:off x="628650" y="197485"/>
            <a:ext cx="7886700" cy="567219"/>
          </a:xfrm>
        </p:spPr>
        <p:txBody>
          <a:bodyPr/>
          <a:lstStyle/>
          <a:p>
            <a:r>
              <a:rPr kumimoji="1" lang="en-US" altLang="zh-CN" dirty="0"/>
              <a:t>DPDK </a:t>
            </a:r>
            <a:r>
              <a:rPr kumimoji="1" lang="zh-CN" altLang="en-US" dirty="0"/>
              <a:t>关键技术</a:t>
            </a:r>
          </a:p>
        </p:txBody>
      </p:sp>
      <p:sp>
        <p:nvSpPr>
          <p:cNvPr id="3" name="内容占位符 2">
            <a:extLst>
              <a:ext uri="{FF2B5EF4-FFF2-40B4-BE49-F238E27FC236}">
                <a16:creationId xmlns:a16="http://schemas.microsoft.com/office/drawing/2014/main" id="{F721E616-ED7B-13F2-F4B7-4B14254C4622}"/>
              </a:ext>
            </a:extLst>
          </p:cNvPr>
          <p:cNvSpPr>
            <a:spLocks noGrp="1"/>
          </p:cNvSpPr>
          <p:nvPr>
            <p:ph idx="1"/>
          </p:nvPr>
        </p:nvSpPr>
        <p:spPr/>
        <p:txBody>
          <a:bodyPr/>
          <a:lstStyle/>
          <a:p>
            <a:r>
              <a:rPr lang="en" altLang="zh-CN" b="0" i="0" dirty="0">
                <a:solidFill>
                  <a:srgbClr val="0070C0"/>
                </a:solidFill>
                <a:effectLst/>
                <a:latin typeface="-apple-system"/>
              </a:rPr>
              <a:t>UIO</a:t>
            </a:r>
            <a:r>
              <a:rPr lang="zh-CN" altLang="en" b="0" i="0" dirty="0">
                <a:solidFill>
                  <a:srgbClr val="0070C0"/>
                </a:solidFill>
                <a:effectLst/>
                <a:latin typeface="-apple-system"/>
              </a:rPr>
              <a:t>（</a:t>
            </a:r>
            <a:r>
              <a:rPr lang="en" altLang="zh-CN" b="0" i="0" dirty="0">
                <a:solidFill>
                  <a:srgbClr val="0070C0"/>
                </a:solidFill>
                <a:effectLst/>
                <a:latin typeface="-apple-system"/>
              </a:rPr>
              <a:t>User-space I/O</a:t>
            </a:r>
            <a:r>
              <a:rPr lang="zh-CN" altLang="en" b="0" i="0" dirty="0">
                <a:solidFill>
                  <a:srgbClr val="0070C0"/>
                </a:solidFill>
                <a:effectLst/>
                <a:latin typeface="-apple-system"/>
              </a:rPr>
              <a:t>）</a:t>
            </a:r>
            <a:r>
              <a:rPr lang="zh-CN" altLang="en-US" b="0" i="0" dirty="0">
                <a:solidFill>
                  <a:srgbClr val="0070C0"/>
                </a:solidFill>
                <a:effectLst/>
                <a:latin typeface="-apple-system"/>
              </a:rPr>
              <a:t>是一种在用户空间进行设备驱动程序开发的框架。它提供了一种简单而灵活的方法，允许开发者直接在用户空间中访问和控制设备，而无需使用内核驱动程序。</a:t>
            </a:r>
            <a:endParaRPr lang="en-US" altLang="zh-CN" b="0" i="0" dirty="0">
              <a:solidFill>
                <a:srgbClr val="0070C0"/>
              </a:solidFill>
              <a:effectLst/>
              <a:latin typeface="-apple-system"/>
            </a:endParaRPr>
          </a:p>
          <a:p>
            <a:r>
              <a:rPr lang="zh-CN" altLang="en-US" b="0" i="0" dirty="0">
                <a:solidFill>
                  <a:srgbClr val="121212"/>
                </a:solidFill>
                <a:effectLst/>
                <a:latin typeface="-apple-system"/>
              </a:rPr>
              <a:t>传统上，设备驱动程序是在操作系统内核中编写的，</a:t>
            </a:r>
            <a:r>
              <a:rPr lang="en" altLang="zh-CN" b="0" i="0" dirty="0">
                <a:solidFill>
                  <a:srgbClr val="121212"/>
                </a:solidFill>
                <a:effectLst/>
                <a:latin typeface="-apple-system"/>
              </a:rPr>
              <a:t>UIO</a:t>
            </a:r>
            <a:r>
              <a:rPr lang="zh-CN" altLang="en-US" b="0" i="0" dirty="0">
                <a:solidFill>
                  <a:srgbClr val="121212"/>
                </a:solidFill>
                <a:effectLst/>
                <a:latin typeface="-apple-system"/>
              </a:rPr>
              <a:t>的目标是通过在用户空间提供设备访问接口，简化设备驱动程序的开发过程。它通过内核模块和用户空间库的组合，将设备映射到用户空间的虚拟地址空间中，使开发者可以直接读取和写入设备的寄存器、执行设备特定的操作，而无需编写内核代码。</a:t>
            </a:r>
            <a:endParaRPr lang="en-US" altLang="zh-CN" b="0" i="0" dirty="0">
              <a:solidFill>
                <a:srgbClr val="121212"/>
              </a:solidFill>
              <a:effectLst/>
              <a:latin typeface="-apple-system"/>
            </a:endParaRPr>
          </a:p>
          <a:p>
            <a:r>
              <a:rPr lang="en" altLang="zh-CN" b="0" i="0" dirty="0">
                <a:solidFill>
                  <a:srgbClr val="121212"/>
                </a:solidFill>
                <a:effectLst/>
                <a:latin typeface="-apple-system"/>
              </a:rPr>
              <a:t>UIO</a:t>
            </a:r>
            <a:r>
              <a:rPr lang="zh-CN" altLang="en-US" b="0" i="0" dirty="0">
                <a:solidFill>
                  <a:srgbClr val="121212"/>
                </a:solidFill>
                <a:effectLst/>
                <a:latin typeface="-apple-system"/>
              </a:rPr>
              <a:t>并不适用于所有类型的设备。它主要适用于一些简单的设备，如一些特定的外设或</a:t>
            </a:r>
            <a:r>
              <a:rPr lang="en" altLang="zh-CN" b="0" i="0" dirty="0">
                <a:solidFill>
                  <a:srgbClr val="121212"/>
                </a:solidFill>
                <a:effectLst/>
                <a:latin typeface="-apple-system"/>
              </a:rPr>
              <a:t>FPGA</a:t>
            </a:r>
            <a:r>
              <a:rPr lang="zh-CN" altLang="en" b="0" i="0" dirty="0">
                <a:solidFill>
                  <a:srgbClr val="121212"/>
                </a:solidFill>
                <a:effectLst/>
                <a:latin typeface="-apple-system"/>
              </a:rPr>
              <a:t>。</a:t>
            </a:r>
            <a:endParaRPr kumimoji="1" lang="zh-CN" altLang="en-US" dirty="0">
              <a:solidFill>
                <a:srgbClr val="0070C0"/>
              </a:solidFill>
            </a:endParaRPr>
          </a:p>
        </p:txBody>
      </p:sp>
      <p:sp>
        <p:nvSpPr>
          <p:cNvPr id="5" name="文本框 4">
            <a:extLst>
              <a:ext uri="{FF2B5EF4-FFF2-40B4-BE49-F238E27FC236}">
                <a16:creationId xmlns:a16="http://schemas.microsoft.com/office/drawing/2014/main" id="{9B36257D-75DB-7CD8-78F6-0947EAFA65C2}"/>
              </a:ext>
            </a:extLst>
          </p:cNvPr>
          <p:cNvSpPr txBox="1"/>
          <p:nvPr/>
        </p:nvSpPr>
        <p:spPr>
          <a:xfrm>
            <a:off x="602341" y="1062754"/>
            <a:ext cx="4572000" cy="424732"/>
          </a:xfrm>
          <a:prstGeom prst="rect">
            <a:avLst/>
          </a:prstGeom>
          <a:noFill/>
        </p:spPr>
        <p:txBody>
          <a:bodyPr wrap="square">
            <a:spAutoFit/>
          </a:bodyPr>
          <a:lstStyle/>
          <a:p>
            <a:pPr algn="l"/>
            <a:r>
              <a:rPr lang="en" altLang="zh-CN" sz="2400" b="1" i="0" dirty="0">
                <a:solidFill>
                  <a:srgbClr val="C00000"/>
                </a:solidFill>
                <a:effectLst/>
                <a:latin typeface="-apple-system"/>
              </a:rPr>
              <a:t>UIO</a:t>
            </a:r>
            <a:r>
              <a:rPr lang="zh-CN" altLang="en" sz="2400" b="1" i="0" dirty="0">
                <a:solidFill>
                  <a:srgbClr val="C00000"/>
                </a:solidFill>
                <a:effectLst/>
                <a:latin typeface="-apple-system"/>
              </a:rPr>
              <a:t>技术</a:t>
            </a:r>
            <a:endParaRPr lang="en" altLang="zh-CN" sz="2400" b="1" i="0" dirty="0">
              <a:solidFill>
                <a:srgbClr val="C00000"/>
              </a:solidFill>
              <a:effectLst/>
              <a:latin typeface="-apple-system"/>
            </a:endParaRPr>
          </a:p>
        </p:txBody>
      </p:sp>
    </p:spTree>
    <p:extLst>
      <p:ext uri="{BB962C8B-B14F-4D97-AF65-F5344CB8AC3E}">
        <p14:creationId xmlns:p14="http://schemas.microsoft.com/office/powerpoint/2010/main" val="1603462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B5042D3-363F-BF66-B0F3-826BF87C5EE1}"/>
              </a:ext>
            </a:extLst>
          </p:cNvPr>
          <p:cNvGrpSpPr/>
          <p:nvPr/>
        </p:nvGrpSpPr>
        <p:grpSpPr>
          <a:xfrm>
            <a:off x="188040" y="1768520"/>
            <a:ext cx="5400601" cy="4474845"/>
            <a:chOff x="323527" y="1124744"/>
            <a:chExt cx="6768753" cy="4248472"/>
          </a:xfrm>
        </p:grpSpPr>
        <p:pic>
          <p:nvPicPr>
            <p:cNvPr id="1026" name="Picture 2">
              <a:extLst>
                <a:ext uri="{FF2B5EF4-FFF2-40B4-BE49-F238E27FC236}">
                  <a16:creationId xmlns:a16="http://schemas.microsoft.com/office/drawing/2014/main" id="{D0D520DD-6D64-FE2A-4128-A55EE9FF7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1124744"/>
              <a:ext cx="6751357" cy="423835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9102E43C-82A1-FA14-EDF3-73664365244D}"/>
                </a:ext>
              </a:extLst>
            </p:cNvPr>
            <p:cNvSpPr/>
            <p:nvPr/>
          </p:nvSpPr>
          <p:spPr>
            <a:xfrm>
              <a:off x="5796136" y="4938364"/>
              <a:ext cx="1296144" cy="434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标题 1">
            <a:extLst>
              <a:ext uri="{FF2B5EF4-FFF2-40B4-BE49-F238E27FC236}">
                <a16:creationId xmlns:a16="http://schemas.microsoft.com/office/drawing/2014/main" id="{9B64E911-1974-3A6E-B6AB-BBF2B4EAF63B}"/>
              </a:ext>
            </a:extLst>
          </p:cNvPr>
          <p:cNvSpPr>
            <a:spLocks noGrp="1"/>
          </p:cNvSpPr>
          <p:nvPr>
            <p:ph type="title"/>
          </p:nvPr>
        </p:nvSpPr>
        <p:spPr>
          <a:xfrm>
            <a:off x="628650" y="197485"/>
            <a:ext cx="7886700" cy="567219"/>
          </a:xfrm>
        </p:spPr>
        <p:txBody>
          <a:bodyPr/>
          <a:lstStyle/>
          <a:p>
            <a:r>
              <a:rPr kumimoji="1" lang="en-US" altLang="zh-CN" dirty="0"/>
              <a:t>DPDK </a:t>
            </a:r>
            <a:r>
              <a:rPr kumimoji="1" lang="zh-CN" altLang="en-US" dirty="0"/>
              <a:t>关键技术</a:t>
            </a:r>
          </a:p>
        </p:txBody>
      </p:sp>
      <p:sp>
        <p:nvSpPr>
          <p:cNvPr id="3" name="内容占位符 2">
            <a:extLst>
              <a:ext uri="{FF2B5EF4-FFF2-40B4-BE49-F238E27FC236}">
                <a16:creationId xmlns:a16="http://schemas.microsoft.com/office/drawing/2014/main" id="{F721E616-ED7B-13F2-F4B7-4B14254C4622}"/>
              </a:ext>
            </a:extLst>
          </p:cNvPr>
          <p:cNvSpPr>
            <a:spLocks noGrp="1"/>
          </p:cNvSpPr>
          <p:nvPr>
            <p:ph idx="1"/>
          </p:nvPr>
        </p:nvSpPr>
        <p:spPr>
          <a:xfrm>
            <a:off x="5292080" y="1578768"/>
            <a:ext cx="3663880" cy="4474845"/>
          </a:xfrm>
        </p:spPr>
        <p:txBody>
          <a:bodyPr>
            <a:normAutofit fontScale="92500" lnSpcReduction="10000"/>
          </a:bodyPr>
          <a:lstStyle/>
          <a:p>
            <a:pPr algn="l"/>
            <a:r>
              <a:rPr lang="zh-CN" altLang="en-US" b="0" i="0" dirty="0">
                <a:solidFill>
                  <a:schemeClr val="accent1">
                    <a:lumMod val="50000"/>
                  </a:schemeClr>
                </a:solidFill>
                <a:effectLst/>
                <a:latin typeface="-apple-system"/>
              </a:rPr>
              <a:t>对于存取设备的内存 ，</a:t>
            </a:r>
            <a:r>
              <a:rPr lang="en" altLang="zh-CN" b="0" i="0" dirty="0">
                <a:solidFill>
                  <a:schemeClr val="accent1">
                    <a:lumMod val="50000"/>
                  </a:schemeClr>
                </a:solidFill>
                <a:effectLst/>
                <a:latin typeface="-apple-system"/>
              </a:rPr>
              <a:t>UIO </a:t>
            </a:r>
            <a:r>
              <a:rPr lang="zh-CN" altLang="en-US" b="0" i="0" dirty="0">
                <a:solidFill>
                  <a:schemeClr val="accent1">
                    <a:lumMod val="50000"/>
                  </a:schemeClr>
                </a:solidFill>
                <a:effectLst/>
                <a:latin typeface="-apple-system"/>
              </a:rPr>
              <a:t>核心实现了</a:t>
            </a:r>
            <a:r>
              <a:rPr lang="en" altLang="zh-CN" b="0" i="0" dirty="0" err="1">
                <a:solidFill>
                  <a:schemeClr val="accent1">
                    <a:lumMod val="50000"/>
                  </a:schemeClr>
                </a:solidFill>
                <a:effectLst/>
                <a:latin typeface="-apple-system"/>
              </a:rPr>
              <a:t>mmap</a:t>
            </a:r>
            <a:r>
              <a:rPr lang="en" altLang="zh-CN" b="0" i="0" dirty="0">
                <a:solidFill>
                  <a:schemeClr val="accent1">
                    <a:lumMod val="50000"/>
                  </a:schemeClr>
                </a:solidFill>
                <a:effectLst/>
                <a:latin typeface="-apple-system"/>
              </a:rPr>
              <a:t>()</a:t>
            </a:r>
            <a:r>
              <a:rPr lang="zh-CN" altLang="en" b="0" i="0" dirty="0">
                <a:solidFill>
                  <a:schemeClr val="accent1">
                    <a:lumMod val="50000"/>
                  </a:schemeClr>
                </a:solidFill>
                <a:effectLst/>
                <a:latin typeface="-apple-system"/>
              </a:rPr>
              <a:t>；</a:t>
            </a:r>
            <a:r>
              <a:rPr lang="zh-CN" altLang="en-US" b="0" i="0" dirty="0">
                <a:solidFill>
                  <a:schemeClr val="accent1">
                    <a:lumMod val="50000"/>
                  </a:schemeClr>
                </a:solidFill>
                <a:effectLst/>
                <a:latin typeface="-apple-system"/>
              </a:rPr>
              <a:t>对于处理设备产生的中断，内核空间有一小部分代码用处理中断，用户空间通过</a:t>
            </a:r>
            <a:r>
              <a:rPr lang="en" altLang="zh-CN" b="0" i="0" dirty="0">
                <a:solidFill>
                  <a:schemeClr val="accent1">
                    <a:lumMod val="50000"/>
                  </a:schemeClr>
                </a:solidFill>
                <a:effectLst/>
                <a:latin typeface="-apple-system"/>
              </a:rPr>
              <a:t>read()</a:t>
            </a:r>
            <a:r>
              <a:rPr lang="zh-CN" altLang="en-US" b="0" i="0" dirty="0">
                <a:solidFill>
                  <a:schemeClr val="accent1">
                    <a:lumMod val="50000"/>
                  </a:schemeClr>
                </a:solidFill>
                <a:effectLst/>
                <a:latin typeface="-apple-system"/>
              </a:rPr>
              <a:t>接口来读取中断。</a:t>
            </a:r>
          </a:p>
          <a:p>
            <a:pPr algn="l"/>
            <a:r>
              <a:rPr lang="zh-CN" altLang="en-US" b="0" i="0" dirty="0">
                <a:solidFill>
                  <a:schemeClr val="accent1">
                    <a:lumMod val="50000"/>
                  </a:schemeClr>
                </a:solidFill>
                <a:effectLst/>
                <a:latin typeface="-apple-system"/>
              </a:rPr>
              <a:t>采用</a:t>
            </a:r>
            <a:r>
              <a:rPr lang="en" altLang="zh-CN" b="0" i="0" dirty="0">
                <a:solidFill>
                  <a:schemeClr val="accent1">
                    <a:lumMod val="50000"/>
                  </a:schemeClr>
                </a:solidFill>
                <a:effectLst/>
                <a:latin typeface="-apple-system"/>
              </a:rPr>
              <a:t>Linux</a:t>
            </a:r>
            <a:r>
              <a:rPr lang="zh-CN" altLang="en-US" b="0" i="0" dirty="0">
                <a:solidFill>
                  <a:schemeClr val="accent1">
                    <a:lumMod val="50000"/>
                  </a:schemeClr>
                </a:solidFill>
                <a:effectLst/>
                <a:latin typeface="-apple-system"/>
              </a:rPr>
              <a:t>提供</a:t>
            </a:r>
            <a:r>
              <a:rPr lang="en" altLang="zh-CN" b="0" i="0" dirty="0">
                <a:solidFill>
                  <a:schemeClr val="accent1">
                    <a:lumMod val="50000"/>
                  </a:schemeClr>
                </a:solidFill>
                <a:effectLst/>
                <a:latin typeface="-apple-system"/>
              </a:rPr>
              <a:t>UIO</a:t>
            </a:r>
            <a:r>
              <a:rPr lang="zh-CN" altLang="en-US" b="0" i="0" dirty="0">
                <a:solidFill>
                  <a:schemeClr val="accent1">
                    <a:lumMod val="50000"/>
                  </a:schemeClr>
                </a:solidFill>
                <a:effectLst/>
                <a:latin typeface="-apple-system"/>
              </a:rPr>
              <a:t>机制，可以旁路</a:t>
            </a:r>
            <a:r>
              <a:rPr lang="en" altLang="zh-CN" b="0" i="0" dirty="0">
                <a:solidFill>
                  <a:schemeClr val="accent1">
                    <a:lumMod val="50000"/>
                  </a:schemeClr>
                </a:solidFill>
                <a:effectLst/>
                <a:latin typeface="-apple-system"/>
              </a:rPr>
              <a:t>Kernel</a:t>
            </a:r>
            <a:r>
              <a:rPr lang="zh-CN" altLang="en" b="0" i="0" dirty="0">
                <a:solidFill>
                  <a:schemeClr val="accent1">
                    <a:lumMod val="50000"/>
                  </a:schemeClr>
                </a:solidFill>
                <a:effectLst/>
                <a:latin typeface="-apple-system"/>
              </a:rPr>
              <a:t>，</a:t>
            </a:r>
            <a:r>
              <a:rPr lang="zh-CN" altLang="en-US" b="0" i="0" dirty="0">
                <a:solidFill>
                  <a:schemeClr val="accent1">
                    <a:lumMod val="50000"/>
                  </a:schemeClr>
                </a:solidFill>
                <a:effectLst/>
                <a:latin typeface="-apple-system"/>
              </a:rPr>
              <a:t>将所有报文处理的工作在用户空间完成。</a:t>
            </a:r>
            <a:endParaRPr lang="en-US" altLang="zh-CN" b="0" i="0" dirty="0">
              <a:solidFill>
                <a:schemeClr val="accent1">
                  <a:lumMod val="50000"/>
                </a:schemeClr>
              </a:solidFill>
              <a:effectLst/>
              <a:latin typeface="-apple-system"/>
            </a:endParaRPr>
          </a:p>
          <a:p>
            <a:pPr algn="l"/>
            <a:r>
              <a:rPr lang="zh-CN" altLang="en-US" b="0" i="0" dirty="0">
                <a:solidFill>
                  <a:srgbClr val="C00000"/>
                </a:solidFill>
                <a:effectLst/>
                <a:latin typeface="-apple-system"/>
              </a:rPr>
              <a:t>左边是传统的数据包获取方式</a:t>
            </a:r>
            <a:r>
              <a:rPr lang="zh-CN" altLang="en-US" b="0" i="0" dirty="0">
                <a:solidFill>
                  <a:srgbClr val="121212"/>
                </a:solidFill>
                <a:effectLst/>
                <a:latin typeface="-apple-system"/>
              </a:rPr>
              <a:t>。</a:t>
            </a:r>
          </a:p>
          <a:p>
            <a:pPr marL="0" indent="0" algn="l">
              <a:buNone/>
            </a:pPr>
            <a:r>
              <a:rPr lang="zh-CN" altLang="en-US" b="1" i="0" dirty="0">
                <a:solidFill>
                  <a:srgbClr val="121212"/>
                </a:solidFill>
                <a:effectLst/>
                <a:latin typeface="-apple-system"/>
              </a:rPr>
              <a:t>网卡 </a:t>
            </a:r>
            <a:r>
              <a:rPr lang="en-US" altLang="zh-CN" b="1" i="0" dirty="0">
                <a:solidFill>
                  <a:srgbClr val="121212"/>
                </a:solidFill>
                <a:effectLst/>
                <a:latin typeface="-apple-system"/>
              </a:rPr>
              <a:t>-&gt; </a:t>
            </a:r>
            <a:r>
              <a:rPr lang="en" altLang="zh-CN" b="1" i="0" dirty="0">
                <a:solidFill>
                  <a:srgbClr val="121212"/>
                </a:solidFill>
                <a:effectLst/>
                <a:latin typeface="-apple-system"/>
              </a:rPr>
              <a:t>Kernel</a:t>
            </a:r>
            <a:r>
              <a:rPr lang="zh-CN" altLang="en-US" b="1" i="0" dirty="0">
                <a:solidFill>
                  <a:srgbClr val="121212"/>
                </a:solidFill>
                <a:effectLst/>
                <a:latin typeface="-apple-system"/>
              </a:rPr>
              <a:t>驱动 </a:t>
            </a:r>
            <a:r>
              <a:rPr lang="en-US" altLang="zh-CN" b="1" i="0" dirty="0">
                <a:solidFill>
                  <a:srgbClr val="121212"/>
                </a:solidFill>
                <a:effectLst/>
                <a:latin typeface="-apple-system"/>
              </a:rPr>
              <a:t>-&gt; </a:t>
            </a:r>
            <a:r>
              <a:rPr lang="en" altLang="zh-CN" b="1" i="0" dirty="0">
                <a:solidFill>
                  <a:srgbClr val="121212"/>
                </a:solidFill>
                <a:effectLst/>
                <a:latin typeface="-apple-system"/>
              </a:rPr>
              <a:t>Kernel TCP/IP</a:t>
            </a:r>
            <a:r>
              <a:rPr lang="zh-CN" altLang="en-US" b="1" i="0" dirty="0">
                <a:solidFill>
                  <a:srgbClr val="121212"/>
                </a:solidFill>
                <a:effectLst/>
                <a:latin typeface="-apple-system"/>
              </a:rPr>
              <a:t>协议栈 </a:t>
            </a:r>
            <a:r>
              <a:rPr lang="en-US" altLang="zh-CN" b="1" i="0" dirty="0">
                <a:solidFill>
                  <a:srgbClr val="121212"/>
                </a:solidFill>
                <a:effectLst/>
                <a:latin typeface="-apple-system"/>
              </a:rPr>
              <a:t>-&gt; </a:t>
            </a:r>
            <a:r>
              <a:rPr lang="en" altLang="zh-CN" b="1" i="0" dirty="0">
                <a:solidFill>
                  <a:srgbClr val="121212"/>
                </a:solidFill>
                <a:effectLst/>
                <a:latin typeface="-apple-system"/>
              </a:rPr>
              <a:t>Socket</a:t>
            </a:r>
            <a:r>
              <a:rPr lang="zh-CN" altLang="en-US" b="1" i="0" dirty="0">
                <a:solidFill>
                  <a:srgbClr val="121212"/>
                </a:solidFill>
                <a:effectLst/>
                <a:latin typeface="-apple-system"/>
              </a:rPr>
              <a:t>接口 </a:t>
            </a:r>
            <a:r>
              <a:rPr lang="en-US" altLang="zh-CN" b="1" i="0" dirty="0">
                <a:solidFill>
                  <a:srgbClr val="121212"/>
                </a:solidFill>
                <a:effectLst/>
                <a:latin typeface="-apple-system"/>
              </a:rPr>
              <a:t>-&gt; </a:t>
            </a:r>
            <a:r>
              <a:rPr lang="zh-CN" altLang="en-US" b="1" i="0" dirty="0">
                <a:solidFill>
                  <a:srgbClr val="121212"/>
                </a:solidFill>
                <a:effectLst/>
                <a:latin typeface="-apple-system"/>
              </a:rPr>
              <a:t>业务</a:t>
            </a:r>
            <a:endParaRPr lang="zh-CN" altLang="en-US" b="0" i="0" dirty="0">
              <a:solidFill>
                <a:srgbClr val="121212"/>
              </a:solidFill>
              <a:effectLst/>
              <a:latin typeface="-apple-system"/>
            </a:endParaRPr>
          </a:p>
          <a:p>
            <a:pPr algn="l"/>
            <a:r>
              <a:rPr lang="zh-CN" altLang="en-US" b="0" i="0" dirty="0">
                <a:solidFill>
                  <a:srgbClr val="C00000"/>
                </a:solidFill>
                <a:effectLst/>
                <a:latin typeface="-apple-system"/>
              </a:rPr>
              <a:t>右边是</a:t>
            </a:r>
            <a:r>
              <a:rPr lang="en" altLang="zh-CN" b="0" i="0" dirty="0">
                <a:solidFill>
                  <a:srgbClr val="C00000"/>
                </a:solidFill>
                <a:effectLst/>
                <a:latin typeface="-apple-system"/>
              </a:rPr>
              <a:t>DPDK</a:t>
            </a:r>
            <a:r>
              <a:rPr lang="zh-CN" altLang="en-US" b="0" i="0" dirty="0">
                <a:solidFill>
                  <a:srgbClr val="C00000"/>
                </a:solidFill>
                <a:effectLst/>
                <a:latin typeface="-apple-system"/>
              </a:rPr>
              <a:t>的方式，基于</a:t>
            </a:r>
            <a:r>
              <a:rPr lang="en" altLang="zh-CN" b="0" i="0" dirty="0">
                <a:solidFill>
                  <a:srgbClr val="C00000"/>
                </a:solidFill>
                <a:effectLst/>
                <a:latin typeface="-apple-system"/>
              </a:rPr>
              <a:t>UIO</a:t>
            </a:r>
            <a:r>
              <a:rPr lang="zh-CN" altLang="en" b="0" i="0" dirty="0">
                <a:solidFill>
                  <a:srgbClr val="121212"/>
                </a:solidFill>
                <a:effectLst/>
                <a:latin typeface="-apple-system"/>
              </a:rPr>
              <a:t>。</a:t>
            </a:r>
            <a:endParaRPr lang="en-US" altLang="zh-CN" b="0" i="0" dirty="0">
              <a:solidFill>
                <a:srgbClr val="121212"/>
              </a:solidFill>
              <a:effectLst/>
              <a:latin typeface="-apple-system"/>
            </a:endParaRPr>
          </a:p>
          <a:p>
            <a:pPr algn="l"/>
            <a:r>
              <a:rPr lang="zh-CN" altLang="en-US" b="1" i="0" dirty="0">
                <a:solidFill>
                  <a:srgbClr val="121212"/>
                </a:solidFill>
                <a:effectLst/>
                <a:latin typeface="-apple-system"/>
              </a:rPr>
              <a:t>网卡 </a:t>
            </a:r>
            <a:r>
              <a:rPr lang="en-US" altLang="zh-CN" b="1" i="0" dirty="0">
                <a:solidFill>
                  <a:srgbClr val="121212"/>
                </a:solidFill>
                <a:effectLst/>
                <a:latin typeface="-apple-system"/>
              </a:rPr>
              <a:t>-&gt; </a:t>
            </a:r>
            <a:r>
              <a:rPr lang="en" altLang="zh-CN" b="1" i="0" dirty="0">
                <a:solidFill>
                  <a:srgbClr val="121212"/>
                </a:solidFill>
                <a:effectLst/>
                <a:latin typeface="-apple-system"/>
              </a:rPr>
              <a:t>DPDK</a:t>
            </a:r>
            <a:r>
              <a:rPr lang="zh-CN" altLang="en-US" b="1" i="0" dirty="0">
                <a:solidFill>
                  <a:srgbClr val="121212"/>
                </a:solidFill>
                <a:effectLst/>
                <a:latin typeface="-apple-system"/>
              </a:rPr>
              <a:t>轮询模式</a:t>
            </a:r>
            <a:r>
              <a:rPr lang="en-US" altLang="zh-CN" b="1" i="0" dirty="0">
                <a:solidFill>
                  <a:srgbClr val="121212"/>
                </a:solidFill>
                <a:effectLst/>
                <a:latin typeface="-apple-system"/>
              </a:rPr>
              <a:t>-&gt; </a:t>
            </a:r>
            <a:r>
              <a:rPr lang="en" altLang="zh-CN" b="1" i="0" dirty="0">
                <a:solidFill>
                  <a:srgbClr val="121212"/>
                </a:solidFill>
                <a:effectLst/>
                <a:latin typeface="-apple-system"/>
              </a:rPr>
              <a:t>DPDK</a:t>
            </a:r>
            <a:r>
              <a:rPr lang="zh-CN" altLang="en-US" b="1" i="0" dirty="0">
                <a:solidFill>
                  <a:srgbClr val="121212"/>
                </a:solidFill>
                <a:effectLst/>
                <a:latin typeface="-apple-system"/>
              </a:rPr>
              <a:t>基础库 </a:t>
            </a:r>
            <a:r>
              <a:rPr lang="en-US" altLang="zh-CN" b="1" i="0" dirty="0">
                <a:solidFill>
                  <a:srgbClr val="121212"/>
                </a:solidFill>
                <a:effectLst/>
                <a:latin typeface="-apple-system"/>
              </a:rPr>
              <a:t>-&gt; </a:t>
            </a:r>
            <a:r>
              <a:rPr lang="zh-CN" altLang="en-US" b="1" i="0" dirty="0">
                <a:solidFill>
                  <a:srgbClr val="121212"/>
                </a:solidFill>
                <a:effectLst/>
                <a:latin typeface="-apple-system"/>
              </a:rPr>
              <a:t>业务</a:t>
            </a:r>
            <a:endParaRPr lang="zh-CN" altLang="en-US" b="0" i="0" dirty="0">
              <a:solidFill>
                <a:srgbClr val="121212"/>
              </a:solidFill>
              <a:effectLst/>
              <a:latin typeface="-apple-system"/>
            </a:endParaRPr>
          </a:p>
          <a:p>
            <a:pPr algn="l"/>
            <a:endParaRPr lang="zh-CN" altLang="en-US" b="0" i="0" dirty="0">
              <a:solidFill>
                <a:srgbClr val="0070C0"/>
              </a:solidFill>
              <a:effectLst/>
              <a:latin typeface="-apple-system"/>
            </a:endParaRPr>
          </a:p>
        </p:txBody>
      </p:sp>
      <p:sp>
        <p:nvSpPr>
          <p:cNvPr id="5" name="文本框 4">
            <a:extLst>
              <a:ext uri="{FF2B5EF4-FFF2-40B4-BE49-F238E27FC236}">
                <a16:creationId xmlns:a16="http://schemas.microsoft.com/office/drawing/2014/main" id="{9B36257D-75DB-7CD8-78F6-0947EAFA65C2}"/>
              </a:ext>
            </a:extLst>
          </p:cNvPr>
          <p:cNvSpPr txBox="1"/>
          <p:nvPr/>
        </p:nvSpPr>
        <p:spPr>
          <a:xfrm>
            <a:off x="602341" y="1062754"/>
            <a:ext cx="4572000" cy="424732"/>
          </a:xfrm>
          <a:prstGeom prst="rect">
            <a:avLst/>
          </a:prstGeom>
          <a:noFill/>
        </p:spPr>
        <p:txBody>
          <a:bodyPr wrap="square">
            <a:spAutoFit/>
          </a:bodyPr>
          <a:lstStyle/>
          <a:p>
            <a:pPr algn="l"/>
            <a:r>
              <a:rPr lang="en" altLang="zh-CN" sz="2400" b="1" i="0" dirty="0">
                <a:solidFill>
                  <a:srgbClr val="C00000"/>
                </a:solidFill>
                <a:effectLst/>
                <a:latin typeface="-apple-system"/>
              </a:rPr>
              <a:t>UIO</a:t>
            </a:r>
            <a:r>
              <a:rPr lang="zh-CN" altLang="en" sz="2400" b="1" i="0" dirty="0">
                <a:solidFill>
                  <a:srgbClr val="C00000"/>
                </a:solidFill>
                <a:effectLst/>
                <a:latin typeface="-apple-system"/>
              </a:rPr>
              <a:t>技术</a:t>
            </a:r>
            <a:endParaRPr lang="en" altLang="zh-CN" sz="2400" b="1" i="0" dirty="0">
              <a:solidFill>
                <a:srgbClr val="C00000"/>
              </a:solidFill>
              <a:effectLst/>
              <a:latin typeface="-apple-system"/>
            </a:endParaRPr>
          </a:p>
        </p:txBody>
      </p:sp>
    </p:spTree>
    <p:extLst>
      <p:ext uri="{BB962C8B-B14F-4D97-AF65-F5344CB8AC3E}">
        <p14:creationId xmlns:p14="http://schemas.microsoft.com/office/powerpoint/2010/main" val="2981508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64E911-1974-3A6E-B6AB-BBF2B4EAF63B}"/>
              </a:ext>
            </a:extLst>
          </p:cNvPr>
          <p:cNvSpPr>
            <a:spLocks noGrp="1"/>
          </p:cNvSpPr>
          <p:nvPr>
            <p:ph type="title"/>
          </p:nvPr>
        </p:nvSpPr>
        <p:spPr>
          <a:xfrm>
            <a:off x="628650" y="197485"/>
            <a:ext cx="7886700" cy="567219"/>
          </a:xfrm>
        </p:spPr>
        <p:txBody>
          <a:bodyPr/>
          <a:lstStyle/>
          <a:p>
            <a:r>
              <a:rPr kumimoji="1" lang="en-US" altLang="zh-CN" dirty="0"/>
              <a:t>DPDK </a:t>
            </a:r>
            <a:r>
              <a:rPr kumimoji="1" lang="zh-CN" altLang="en-US" dirty="0"/>
              <a:t>关键技术</a:t>
            </a:r>
          </a:p>
        </p:txBody>
      </p:sp>
      <p:sp>
        <p:nvSpPr>
          <p:cNvPr id="3" name="内容占位符 2">
            <a:extLst>
              <a:ext uri="{FF2B5EF4-FFF2-40B4-BE49-F238E27FC236}">
                <a16:creationId xmlns:a16="http://schemas.microsoft.com/office/drawing/2014/main" id="{F721E616-ED7B-13F2-F4B7-4B14254C4622}"/>
              </a:ext>
            </a:extLst>
          </p:cNvPr>
          <p:cNvSpPr>
            <a:spLocks noGrp="1"/>
          </p:cNvSpPr>
          <p:nvPr>
            <p:ph idx="1"/>
          </p:nvPr>
        </p:nvSpPr>
        <p:spPr/>
        <p:txBody>
          <a:bodyPr>
            <a:noAutofit/>
          </a:bodyPr>
          <a:lstStyle/>
          <a:p>
            <a:pPr algn="just">
              <a:lnSpc>
                <a:spcPct val="110000"/>
              </a:lnSpc>
            </a:pPr>
            <a:r>
              <a:rPr lang="en" altLang="zh-CN" sz="1800" dirty="0">
                <a:solidFill>
                  <a:schemeClr val="accent1">
                    <a:lumMod val="50000"/>
                  </a:schemeClr>
                </a:solidFill>
                <a:latin typeface="-apple-system"/>
              </a:rPr>
              <a:t>DPDK</a:t>
            </a:r>
            <a:r>
              <a:rPr lang="zh-CN" altLang="en-US" sz="1800" dirty="0">
                <a:solidFill>
                  <a:schemeClr val="accent1">
                    <a:lumMod val="50000"/>
                  </a:schemeClr>
                </a:solidFill>
                <a:latin typeface="-apple-system"/>
              </a:rPr>
              <a:t>的</a:t>
            </a:r>
            <a:r>
              <a:rPr lang="en" altLang="zh-CN" sz="1800" dirty="0">
                <a:solidFill>
                  <a:schemeClr val="accent1">
                    <a:lumMod val="50000"/>
                  </a:schemeClr>
                </a:solidFill>
                <a:latin typeface="-apple-system"/>
              </a:rPr>
              <a:t>UIO</a:t>
            </a:r>
            <a:r>
              <a:rPr lang="zh-CN" altLang="en-US" sz="1800" dirty="0">
                <a:solidFill>
                  <a:schemeClr val="accent1">
                    <a:lumMod val="50000"/>
                  </a:schemeClr>
                </a:solidFill>
                <a:latin typeface="-apple-system"/>
              </a:rPr>
              <a:t>驱动屏蔽了硬件发出中断，然后在用户态采用主动轮询的方式，这种模式被称为</a:t>
            </a:r>
            <a:r>
              <a:rPr lang="en" altLang="zh-CN" sz="1800" dirty="0">
                <a:solidFill>
                  <a:schemeClr val="accent1">
                    <a:lumMod val="50000"/>
                  </a:schemeClr>
                </a:solidFill>
                <a:latin typeface="-apple-system"/>
                <a:hlinkClick r:id="rId2">
                  <a:extLst>
                    <a:ext uri="{A12FA001-AC4F-418D-AE19-62706E023703}">
                      <ahyp:hlinkClr xmlns:ahyp="http://schemas.microsoft.com/office/drawing/2018/hyperlinkcolor" val="tx"/>
                    </a:ext>
                  </a:extLst>
                </a:hlinkClick>
              </a:rPr>
              <a:t>PMD</a:t>
            </a:r>
            <a:r>
              <a:rPr lang="zh-CN" altLang="en" sz="1800" dirty="0">
                <a:solidFill>
                  <a:schemeClr val="accent1">
                    <a:lumMod val="50000"/>
                  </a:schemeClr>
                </a:solidFill>
                <a:latin typeface="-apple-system"/>
              </a:rPr>
              <a:t>（</a:t>
            </a:r>
            <a:r>
              <a:rPr lang="en" altLang="zh-CN" sz="1800" dirty="0">
                <a:solidFill>
                  <a:schemeClr val="accent1">
                    <a:lumMod val="50000"/>
                  </a:schemeClr>
                </a:solidFill>
                <a:latin typeface="-apple-system"/>
              </a:rPr>
              <a:t>Poll Mode Driver</a:t>
            </a:r>
            <a:r>
              <a:rPr lang="zh-CN" altLang="en" sz="1800" dirty="0">
                <a:solidFill>
                  <a:schemeClr val="accent1">
                    <a:lumMod val="50000"/>
                  </a:schemeClr>
                </a:solidFill>
                <a:latin typeface="-apple-system"/>
              </a:rPr>
              <a:t>）。</a:t>
            </a:r>
            <a:endParaRPr lang="en-US" altLang="zh-CN" sz="1800" dirty="0">
              <a:solidFill>
                <a:schemeClr val="accent1">
                  <a:lumMod val="50000"/>
                </a:schemeClr>
              </a:solidFill>
              <a:latin typeface="-apple-system"/>
            </a:endParaRPr>
          </a:p>
          <a:p>
            <a:pPr algn="just">
              <a:lnSpc>
                <a:spcPct val="110000"/>
              </a:lnSpc>
            </a:pPr>
            <a:r>
              <a:rPr lang="zh-CN" altLang="en-US" sz="1800" dirty="0">
                <a:solidFill>
                  <a:schemeClr val="accent1">
                    <a:lumMod val="50000"/>
                  </a:schemeClr>
                </a:solidFill>
                <a:latin typeface="-apple-system"/>
              </a:rPr>
              <a:t>正常情况下，网卡收到数据包后，会发出中断信号，</a:t>
            </a:r>
            <a:r>
              <a:rPr lang="en"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接收到中断信号后，会停止正在运行的程序，保护断点地址和处理机当前状态，转入相应的中断服务程序并执行中断服务程序，完成后，继续执行中断前的程序。</a:t>
            </a:r>
          </a:p>
          <a:p>
            <a:pPr algn="just">
              <a:lnSpc>
                <a:spcPct val="110000"/>
              </a:lnSpc>
            </a:pPr>
            <a:r>
              <a:rPr lang="en" altLang="zh-CN" sz="1800" dirty="0">
                <a:solidFill>
                  <a:schemeClr val="accent1">
                    <a:lumMod val="50000"/>
                  </a:schemeClr>
                </a:solidFill>
                <a:latin typeface="-apple-system"/>
              </a:rPr>
              <a:t>DPDK</a:t>
            </a:r>
            <a:r>
              <a:rPr lang="zh-CN" altLang="en-US" sz="1800" dirty="0">
                <a:solidFill>
                  <a:schemeClr val="accent1">
                    <a:lumMod val="50000"/>
                  </a:schemeClr>
                </a:solidFill>
                <a:latin typeface="-apple-system"/>
              </a:rPr>
              <a:t>采用轮询的方式，直接访问</a:t>
            </a:r>
            <a:r>
              <a:rPr lang="en" altLang="zh-CN" sz="1800" dirty="0">
                <a:solidFill>
                  <a:schemeClr val="accent1">
                    <a:lumMod val="50000"/>
                  </a:schemeClr>
                </a:solidFill>
                <a:latin typeface="-apple-system"/>
              </a:rPr>
              <a:t>RX</a:t>
            </a:r>
            <a:r>
              <a:rPr lang="zh-CN" altLang="en-US" sz="1800" dirty="0">
                <a:solidFill>
                  <a:schemeClr val="accent1">
                    <a:lumMod val="50000"/>
                  </a:schemeClr>
                </a:solidFill>
                <a:latin typeface="-apple-system"/>
              </a:rPr>
              <a:t>和</a:t>
            </a:r>
            <a:r>
              <a:rPr lang="en" altLang="zh-CN" sz="1800" dirty="0">
                <a:solidFill>
                  <a:schemeClr val="accent1">
                    <a:lumMod val="50000"/>
                  </a:schemeClr>
                </a:solidFill>
                <a:latin typeface="-apple-system"/>
              </a:rPr>
              <a:t>TX</a:t>
            </a:r>
            <a:r>
              <a:rPr lang="zh-CN" altLang="en-US" sz="1800" dirty="0">
                <a:solidFill>
                  <a:schemeClr val="accent1">
                    <a:lumMod val="50000"/>
                  </a:schemeClr>
                </a:solidFill>
                <a:latin typeface="-apple-system"/>
              </a:rPr>
              <a:t>描述符而没有任何中断，以便在用户的应用程序中快速接收，处理和传送数据包。这样可以减少</a:t>
            </a:r>
            <a:r>
              <a:rPr lang="en"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频繁中断，切换上下文带来的消耗。</a:t>
            </a:r>
          </a:p>
          <a:p>
            <a:pPr algn="just">
              <a:lnSpc>
                <a:spcPct val="110000"/>
              </a:lnSpc>
            </a:pPr>
            <a:r>
              <a:rPr lang="zh-CN" altLang="en-US" sz="1800" dirty="0">
                <a:solidFill>
                  <a:schemeClr val="accent1">
                    <a:lumMod val="50000"/>
                  </a:schemeClr>
                </a:solidFill>
                <a:latin typeface="-apple-system"/>
              </a:rPr>
              <a:t>在网卡大流量时，</a:t>
            </a:r>
            <a:r>
              <a:rPr lang="en" altLang="zh-CN" sz="1800" dirty="0">
                <a:solidFill>
                  <a:schemeClr val="accent1">
                    <a:lumMod val="50000"/>
                  </a:schemeClr>
                </a:solidFill>
                <a:latin typeface="-apple-system"/>
              </a:rPr>
              <a:t>DPDK</a:t>
            </a:r>
            <a:r>
              <a:rPr lang="zh-CN" altLang="en-US" sz="1800" dirty="0">
                <a:solidFill>
                  <a:schemeClr val="accent1">
                    <a:lumMod val="50000"/>
                  </a:schemeClr>
                </a:solidFill>
                <a:latin typeface="-apple-system"/>
              </a:rPr>
              <a:t>这种</a:t>
            </a:r>
            <a:r>
              <a:rPr lang="en" altLang="zh-CN" sz="1800" dirty="0">
                <a:solidFill>
                  <a:schemeClr val="accent1">
                    <a:lumMod val="50000"/>
                  </a:schemeClr>
                </a:solidFill>
                <a:latin typeface="-apple-system"/>
              </a:rPr>
              <a:t>PMD</a:t>
            </a:r>
            <a:r>
              <a:rPr lang="zh-CN" altLang="en-US" sz="1800" dirty="0">
                <a:solidFill>
                  <a:schemeClr val="accent1">
                    <a:lumMod val="50000"/>
                  </a:schemeClr>
                </a:solidFill>
                <a:latin typeface="-apple-system"/>
              </a:rPr>
              <a:t>的方式会带来较大的性能提升；但是在流量小的时候，轮询会导致</a:t>
            </a:r>
            <a:r>
              <a:rPr lang="en"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空转（不断轮询），从而导致</a:t>
            </a:r>
            <a:r>
              <a:rPr lang="en"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性能浪费和功耗问题。</a:t>
            </a:r>
          </a:p>
          <a:p>
            <a:pPr algn="just">
              <a:lnSpc>
                <a:spcPct val="110000"/>
              </a:lnSpc>
            </a:pPr>
            <a:r>
              <a:rPr lang="zh-CN" altLang="en-US" sz="1800" dirty="0">
                <a:solidFill>
                  <a:schemeClr val="accent1">
                    <a:lumMod val="50000"/>
                  </a:schemeClr>
                </a:solidFill>
                <a:latin typeface="-apple-system"/>
              </a:rPr>
              <a:t>为此，</a:t>
            </a:r>
            <a:r>
              <a:rPr lang="en" altLang="zh-CN" sz="1800" dirty="0">
                <a:solidFill>
                  <a:schemeClr val="accent1">
                    <a:lumMod val="50000"/>
                  </a:schemeClr>
                </a:solidFill>
                <a:latin typeface="-apple-system"/>
              </a:rPr>
              <a:t>DPDK</a:t>
            </a:r>
            <a:r>
              <a:rPr lang="zh-CN" altLang="en-US" sz="1800" dirty="0">
                <a:solidFill>
                  <a:schemeClr val="accent1">
                    <a:lumMod val="50000"/>
                  </a:schemeClr>
                </a:solidFill>
                <a:latin typeface="-apple-system"/>
              </a:rPr>
              <a:t>还推出了</a:t>
            </a:r>
            <a:r>
              <a:rPr lang="en" altLang="zh-CN" sz="1800" dirty="0">
                <a:solidFill>
                  <a:schemeClr val="accent1">
                    <a:lumMod val="50000"/>
                  </a:schemeClr>
                </a:solidFill>
                <a:latin typeface="-apple-system"/>
              </a:rPr>
              <a:t>Interrupt DPDK</a:t>
            </a:r>
            <a:r>
              <a:rPr lang="zh-CN" altLang="en-US" sz="1800" dirty="0">
                <a:solidFill>
                  <a:schemeClr val="accent1">
                    <a:lumMod val="50000"/>
                  </a:schemeClr>
                </a:solidFill>
                <a:latin typeface="-apple-system"/>
              </a:rPr>
              <a:t>模式，它的原理和</a:t>
            </a:r>
            <a:r>
              <a:rPr lang="en" altLang="zh-CN" sz="1800" dirty="0">
                <a:solidFill>
                  <a:schemeClr val="accent1">
                    <a:lumMod val="50000"/>
                  </a:schemeClr>
                </a:solidFill>
                <a:latin typeface="-apple-system"/>
              </a:rPr>
              <a:t>Linux</a:t>
            </a:r>
            <a:r>
              <a:rPr lang="zh-CN" altLang="en-US" sz="1800" dirty="0">
                <a:solidFill>
                  <a:schemeClr val="accent1">
                    <a:lumMod val="50000"/>
                  </a:schemeClr>
                </a:solidFill>
                <a:latin typeface="-apple-system"/>
              </a:rPr>
              <a:t>的</a:t>
            </a:r>
            <a:r>
              <a:rPr lang="en" altLang="zh-CN" sz="1800" dirty="0">
                <a:solidFill>
                  <a:schemeClr val="accent1">
                    <a:lumMod val="50000"/>
                  </a:schemeClr>
                </a:solidFill>
                <a:latin typeface="-apple-system"/>
              </a:rPr>
              <a:t>NAPI</a:t>
            </a:r>
            <a:r>
              <a:rPr lang="zh-CN" altLang="en-US" sz="1800" dirty="0">
                <a:solidFill>
                  <a:schemeClr val="accent1">
                    <a:lumMod val="50000"/>
                  </a:schemeClr>
                </a:solidFill>
                <a:latin typeface="-apple-system"/>
              </a:rPr>
              <a:t>很像，就是没包可处理时进入睡眠，改为中断通知。并且可以和其他进程共享同个</a:t>
            </a:r>
            <a:r>
              <a:rPr lang="en" altLang="zh-CN" sz="1800" dirty="0">
                <a:solidFill>
                  <a:schemeClr val="accent1">
                    <a:lumMod val="50000"/>
                  </a:schemeClr>
                </a:solidFill>
                <a:latin typeface="-apple-system"/>
              </a:rPr>
              <a:t>CPU Core</a:t>
            </a:r>
            <a:r>
              <a:rPr lang="zh-CN" altLang="en" sz="1800" dirty="0">
                <a:solidFill>
                  <a:schemeClr val="accent1">
                    <a:lumMod val="50000"/>
                  </a:schemeClr>
                </a:solidFill>
                <a:latin typeface="-apple-system"/>
              </a:rPr>
              <a:t>，</a:t>
            </a:r>
            <a:r>
              <a:rPr lang="zh-CN" altLang="en-US" sz="1800" dirty="0">
                <a:solidFill>
                  <a:schemeClr val="accent1">
                    <a:lumMod val="50000"/>
                  </a:schemeClr>
                </a:solidFill>
                <a:latin typeface="-apple-system"/>
              </a:rPr>
              <a:t>但是</a:t>
            </a:r>
            <a:r>
              <a:rPr lang="en" altLang="zh-CN" sz="1800" dirty="0">
                <a:solidFill>
                  <a:schemeClr val="accent1">
                    <a:lumMod val="50000"/>
                  </a:schemeClr>
                </a:solidFill>
                <a:latin typeface="-apple-system"/>
              </a:rPr>
              <a:t>DPDK</a:t>
            </a:r>
            <a:r>
              <a:rPr lang="zh-CN" altLang="en-US" sz="1800" dirty="0">
                <a:solidFill>
                  <a:schemeClr val="accent1">
                    <a:lumMod val="50000"/>
                  </a:schemeClr>
                </a:solidFill>
                <a:latin typeface="-apple-system"/>
              </a:rPr>
              <a:t>进程会有更高调度优先级。</a:t>
            </a:r>
          </a:p>
        </p:txBody>
      </p:sp>
      <p:sp>
        <p:nvSpPr>
          <p:cNvPr id="5" name="文本框 4">
            <a:extLst>
              <a:ext uri="{FF2B5EF4-FFF2-40B4-BE49-F238E27FC236}">
                <a16:creationId xmlns:a16="http://schemas.microsoft.com/office/drawing/2014/main" id="{C2F6B923-668E-2110-CB49-C159B53D11B6}"/>
              </a:ext>
            </a:extLst>
          </p:cNvPr>
          <p:cNvSpPr txBox="1"/>
          <p:nvPr/>
        </p:nvSpPr>
        <p:spPr>
          <a:xfrm>
            <a:off x="606615" y="1062754"/>
            <a:ext cx="4572000" cy="424732"/>
          </a:xfrm>
          <a:prstGeom prst="rect">
            <a:avLst/>
          </a:prstGeom>
          <a:noFill/>
        </p:spPr>
        <p:txBody>
          <a:bodyPr wrap="square">
            <a:spAutoFit/>
          </a:bodyPr>
          <a:lstStyle/>
          <a:p>
            <a:pPr algn="l"/>
            <a:r>
              <a:rPr lang="en" altLang="zh-CN" sz="2400" b="1" dirty="0">
                <a:solidFill>
                  <a:srgbClr val="C00000"/>
                </a:solidFill>
                <a:latin typeface="-apple-system"/>
              </a:rPr>
              <a:t>PMD</a:t>
            </a:r>
          </a:p>
        </p:txBody>
      </p:sp>
    </p:spTree>
    <p:extLst>
      <p:ext uri="{BB962C8B-B14F-4D97-AF65-F5344CB8AC3E}">
        <p14:creationId xmlns:p14="http://schemas.microsoft.com/office/powerpoint/2010/main" val="39138132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0633CC-50EA-E3F2-4037-E350E109ACB3}"/>
              </a:ext>
            </a:extLst>
          </p:cNvPr>
          <p:cNvSpPr>
            <a:spLocks noGrp="1"/>
          </p:cNvSpPr>
          <p:nvPr>
            <p:ph type="title"/>
          </p:nvPr>
        </p:nvSpPr>
        <p:spPr>
          <a:xfrm>
            <a:off x="628650" y="197485"/>
            <a:ext cx="7886700" cy="639227"/>
          </a:xfrm>
        </p:spPr>
        <p:txBody>
          <a:bodyPr/>
          <a:lstStyle/>
          <a:p>
            <a:r>
              <a:rPr kumimoji="1" lang="zh-CN" altLang="en-US" dirty="0"/>
              <a:t>多核的支持</a:t>
            </a:r>
          </a:p>
        </p:txBody>
      </p:sp>
      <p:sp>
        <p:nvSpPr>
          <p:cNvPr id="3" name="内容占位符 2">
            <a:extLst>
              <a:ext uri="{FF2B5EF4-FFF2-40B4-BE49-F238E27FC236}">
                <a16:creationId xmlns:a16="http://schemas.microsoft.com/office/drawing/2014/main" id="{A5A9C6FC-8603-ED1F-2BD7-793CCBFDEC0B}"/>
              </a:ext>
            </a:extLst>
          </p:cNvPr>
          <p:cNvSpPr>
            <a:spLocks noGrp="1"/>
          </p:cNvSpPr>
          <p:nvPr>
            <p:ph idx="1"/>
          </p:nvPr>
        </p:nvSpPr>
        <p:spPr>
          <a:xfrm>
            <a:off x="539552" y="1340768"/>
            <a:ext cx="7886700" cy="4474845"/>
          </a:xfrm>
        </p:spPr>
        <p:txBody>
          <a:bodyPr>
            <a:normAutofit/>
          </a:bodyPr>
          <a:lstStyle/>
          <a:p>
            <a:pPr algn="just">
              <a:lnSpc>
                <a:spcPct val="110000"/>
              </a:lnSpc>
            </a:pPr>
            <a:r>
              <a:rPr lang="en" altLang="zh-CN" sz="1800" dirty="0">
                <a:solidFill>
                  <a:srgbClr val="C00000"/>
                </a:solidFill>
                <a:latin typeface="-apple-system"/>
              </a:rPr>
              <a:t>CPU</a:t>
            </a:r>
            <a:r>
              <a:rPr lang="zh-CN" altLang="en-US" sz="1800" dirty="0">
                <a:solidFill>
                  <a:srgbClr val="C00000"/>
                </a:solidFill>
                <a:latin typeface="-apple-system"/>
              </a:rPr>
              <a:t>的亲和性</a:t>
            </a:r>
            <a:r>
              <a:rPr lang="zh-CN" altLang="en-US" sz="1800" dirty="0">
                <a:solidFill>
                  <a:schemeClr val="accent1">
                    <a:lumMod val="50000"/>
                  </a:schemeClr>
                </a:solidFill>
                <a:latin typeface="-apple-system"/>
              </a:rPr>
              <a:t>也就是</a:t>
            </a:r>
            <a:r>
              <a:rPr lang="en" altLang="zh-CN" sz="1800" dirty="0" err="1">
                <a:solidFill>
                  <a:schemeClr val="accent1">
                    <a:lumMod val="50000"/>
                  </a:schemeClr>
                </a:solidFill>
                <a:latin typeface="-apple-system"/>
              </a:rPr>
              <a:t>cpu</a:t>
            </a:r>
            <a:r>
              <a:rPr lang="en" altLang="zh-CN" sz="1800" dirty="0">
                <a:solidFill>
                  <a:schemeClr val="accent1">
                    <a:lumMod val="50000"/>
                  </a:schemeClr>
                </a:solidFill>
                <a:latin typeface="-apple-system"/>
              </a:rPr>
              <a:t> affinity</a:t>
            </a:r>
            <a:r>
              <a:rPr lang="zh-CN" altLang="en-US" sz="1800" dirty="0">
                <a:solidFill>
                  <a:schemeClr val="accent1">
                    <a:lumMod val="50000"/>
                  </a:schemeClr>
                </a:solidFill>
                <a:latin typeface="-apple-system"/>
              </a:rPr>
              <a:t>机制，指的是进程要在指定的 </a:t>
            </a:r>
            <a:r>
              <a:rPr lang="en" altLang="zh-CN" sz="1800" dirty="0">
                <a:solidFill>
                  <a:schemeClr val="accent1">
                    <a:lumMod val="50000"/>
                  </a:schemeClr>
                </a:solidFill>
                <a:latin typeface="-apple-system"/>
              </a:rPr>
              <a:t>CPU </a:t>
            </a:r>
            <a:r>
              <a:rPr lang="zh-CN" altLang="en-US" sz="1800" dirty="0">
                <a:solidFill>
                  <a:schemeClr val="accent1">
                    <a:lumMod val="50000"/>
                  </a:schemeClr>
                </a:solidFill>
                <a:latin typeface="-apple-system"/>
              </a:rPr>
              <a:t>上尽量长时间地运行而不被迁移到其他处理器</a:t>
            </a:r>
            <a:r>
              <a:rPr lang="en-US" altLang="zh-CN" sz="1800" dirty="0">
                <a:solidFill>
                  <a:schemeClr val="accent1">
                    <a:lumMod val="50000"/>
                  </a:schemeClr>
                </a:solidFill>
                <a:latin typeface="-apple-system"/>
              </a:rPr>
              <a:t>, </a:t>
            </a:r>
            <a:r>
              <a:rPr lang="zh-CN" altLang="en-US" sz="1800" dirty="0">
                <a:solidFill>
                  <a:schemeClr val="accent1">
                    <a:lumMod val="50000"/>
                  </a:schemeClr>
                </a:solidFill>
                <a:latin typeface="-apple-system"/>
              </a:rPr>
              <a:t>通过处理器关联可以将虚拟处理器映射到一个或多个物理处理器上 ，也就是说把一个程序绑定到一个物理</a:t>
            </a:r>
            <a:r>
              <a:rPr lang="en"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上。</a:t>
            </a:r>
            <a:endParaRPr lang="en-US" altLang="zh-CN" sz="1800" dirty="0">
              <a:solidFill>
                <a:schemeClr val="accent1">
                  <a:lumMod val="50000"/>
                </a:schemeClr>
              </a:solidFill>
              <a:latin typeface="-apple-system"/>
            </a:endParaRPr>
          </a:p>
          <a:p>
            <a:pPr algn="just">
              <a:lnSpc>
                <a:spcPct val="110000"/>
              </a:lnSpc>
            </a:pPr>
            <a:r>
              <a:rPr lang="zh-CN" altLang="en-US" sz="1800" dirty="0">
                <a:solidFill>
                  <a:srgbClr val="C00000"/>
                </a:solidFill>
                <a:latin typeface="-apple-system"/>
              </a:rPr>
              <a:t>使用 </a:t>
            </a:r>
            <a:r>
              <a:rPr lang="en-US" altLang="zh-CN" sz="1800" dirty="0">
                <a:solidFill>
                  <a:srgbClr val="C00000"/>
                </a:solidFill>
                <a:latin typeface="-apple-system"/>
              </a:rPr>
              <a:t>CPU </a:t>
            </a:r>
            <a:r>
              <a:rPr lang="zh-CN" altLang="en-US" sz="1800" dirty="0">
                <a:solidFill>
                  <a:srgbClr val="C00000"/>
                </a:solidFill>
                <a:latin typeface="-apple-system"/>
              </a:rPr>
              <a:t>绑核：避免跨 </a:t>
            </a:r>
            <a:r>
              <a:rPr lang="en-US" altLang="zh-CN" sz="1800" dirty="0">
                <a:solidFill>
                  <a:srgbClr val="C00000"/>
                </a:solidFill>
                <a:latin typeface="-apple-system"/>
              </a:rPr>
              <a:t>CPU </a:t>
            </a:r>
            <a:r>
              <a:rPr lang="zh-CN" altLang="en-US" sz="1800" dirty="0">
                <a:solidFill>
                  <a:srgbClr val="C00000"/>
                </a:solidFill>
                <a:latin typeface="-apple-system"/>
              </a:rPr>
              <a:t>的线程</a:t>
            </a:r>
            <a:r>
              <a:rPr lang="en-US" altLang="zh-CN" sz="1800" dirty="0">
                <a:solidFill>
                  <a:srgbClr val="C00000"/>
                </a:solidFill>
                <a:latin typeface="-apple-system"/>
              </a:rPr>
              <a:t>/</a:t>
            </a:r>
            <a:r>
              <a:rPr lang="zh-CN" altLang="en-US" sz="1800" dirty="0">
                <a:solidFill>
                  <a:srgbClr val="C00000"/>
                </a:solidFill>
                <a:latin typeface="-apple-system"/>
              </a:rPr>
              <a:t>进程切换</a:t>
            </a:r>
            <a:r>
              <a:rPr lang="zh-CN" altLang="en-US" sz="1800" dirty="0">
                <a:solidFill>
                  <a:schemeClr val="accent1">
                    <a:lumMod val="50000"/>
                  </a:schemeClr>
                </a:solidFill>
                <a:latin typeface="-apple-system"/>
              </a:rPr>
              <a:t>。当一个进程或线程绑定</a:t>
            </a:r>
            <a:r>
              <a:rPr lang="en"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后，程序就会一直在指定的</a:t>
            </a:r>
            <a:r>
              <a:rPr lang="en" altLang="zh-CN" sz="1800" dirty="0" err="1">
                <a:solidFill>
                  <a:schemeClr val="accent1">
                    <a:lumMod val="50000"/>
                  </a:schemeClr>
                </a:solidFill>
                <a:latin typeface="-apple-system"/>
              </a:rPr>
              <a:t>cpu</a:t>
            </a:r>
            <a:r>
              <a:rPr lang="zh-CN" altLang="en-US" sz="1800" dirty="0">
                <a:solidFill>
                  <a:schemeClr val="accent1">
                    <a:lumMod val="50000"/>
                  </a:schemeClr>
                </a:solidFill>
                <a:latin typeface="-apple-system"/>
              </a:rPr>
              <a:t>跑，不会由操作系统调度到其他</a:t>
            </a:r>
            <a:r>
              <a:rPr lang="en"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上，减少了</a:t>
            </a:r>
            <a:r>
              <a:rPr lang="en" altLang="zh-CN" sz="1800" dirty="0" err="1">
                <a:solidFill>
                  <a:schemeClr val="accent1">
                    <a:lumMod val="50000"/>
                  </a:schemeClr>
                </a:solidFill>
                <a:latin typeface="-apple-system"/>
              </a:rPr>
              <a:t>cpu</a:t>
            </a:r>
            <a:r>
              <a:rPr lang="zh-CN" altLang="en-US" sz="1800" dirty="0">
                <a:solidFill>
                  <a:schemeClr val="accent1">
                    <a:lumMod val="50000"/>
                  </a:schemeClr>
                </a:solidFill>
                <a:latin typeface="-apple-system"/>
              </a:rPr>
              <a:t>的缓存，也减少了进程或者线程的上下文切换，从而提高性能和效率</a:t>
            </a:r>
            <a:endParaRPr lang="en-US" altLang="zh-CN" sz="1800" dirty="0">
              <a:solidFill>
                <a:schemeClr val="accent1">
                  <a:lumMod val="50000"/>
                </a:schemeClr>
              </a:solidFill>
              <a:latin typeface="-apple-system"/>
            </a:endParaRPr>
          </a:p>
          <a:p>
            <a:pPr algn="just">
              <a:lnSpc>
                <a:spcPct val="110000"/>
              </a:lnSpc>
            </a:pPr>
            <a:r>
              <a:rPr lang="zh-CN" altLang="en-US" sz="1800" dirty="0">
                <a:solidFill>
                  <a:srgbClr val="C00000"/>
                </a:solidFill>
                <a:latin typeface="-apple-system"/>
              </a:rPr>
              <a:t>使用 </a:t>
            </a:r>
            <a:r>
              <a:rPr lang="en-US" altLang="zh-CN" sz="1800" dirty="0">
                <a:solidFill>
                  <a:srgbClr val="C00000"/>
                </a:solidFill>
                <a:latin typeface="-apple-system"/>
              </a:rPr>
              <a:t>NUMA </a:t>
            </a:r>
            <a:r>
              <a:rPr lang="zh-CN" altLang="en-US" sz="1800" dirty="0">
                <a:solidFill>
                  <a:srgbClr val="C00000"/>
                </a:solidFill>
                <a:latin typeface="-apple-system"/>
              </a:rPr>
              <a:t>亲和：避免 </a:t>
            </a:r>
            <a:r>
              <a:rPr lang="en-US" altLang="zh-CN" sz="1800" dirty="0">
                <a:solidFill>
                  <a:srgbClr val="C00000"/>
                </a:solidFill>
                <a:latin typeface="-apple-system"/>
              </a:rPr>
              <a:t>CPU </a:t>
            </a:r>
            <a:r>
              <a:rPr lang="zh-CN" altLang="en-US" sz="1800" dirty="0">
                <a:solidFill>
                  <a:srgbClr val="C00000"/>
                </a:solidFill>
                <a:latin typeface="-apple-system"/>
              </a:rPr>
              <a:t>跨 </a:t>
            </a:r>
            <a:r>
              <a:rPr lang="en-US" altLang="zh-CN" sz="1800" dirty="0">
                <a:solidFill>
                  <a:srgbClr val="C00000"/>
                </a:solidFill>
                <a:latin typeface="-apple-system"/>
              </a:rPr>
              <a:t>NUMA </a:t>
            </a:r>
            <a:r>
              <a:rPr lang="zh-CN" altLang="en-US" sz="1800" dirty="0">
                <a:solidFill>
                  <a:srgbClr val="C00000"/>
                </a:solidFill>
                <a:latin typeface="-apple-system"/>
              </a:rPr>
              <a:t>访问内存。</a:t>
            </a:r>
            <a:r>
              <a:rPr lang="en"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访问自身直接</a:t>
            </a:r>
            <a:r>
              <a:rPr lang="en" altLang="zh-CN" sz="1800" dirty="0">
                <a:solidFill>
                  <a:schemeClr val="accent1">
                    <a:lumMod val="50000"/>
                  </a:schemeClr>
                </a:solidFill>
                <a:latin typeface="-apple-system"/>
              </a:rPr>
              <a:t>attach</a:t>
            </a:r>
            <a:r>
              <a:rPr lang="zh-CN" altLang="en-US" sz="1800" dirty="0">
                <a:solidFill>
                  <a:schemeClr val="accent1">
                    <a:lumMod val="50000"/>
                  </a:schemeClr>
                </a:solidFill>
                <a:latin typeface="-apple-system"/>
              </a:rPr>
              <a:t>内存对应的物理地址时</a:t>
            </a:r>
            <a:r>
              <a:rPr lang="en-US" altLang="zh-CN" sz="1800" dirty="0">
                <a:solidFill>
                  <a:schemeClr val="accent1">
                    <a:lumMod val="50000"/>
                  </a:schemeClr>
                </a:solidFill>
                <a:latin typeface="-apple-system"/>
              </a:rPr>
              <a:t>,</a:t>
            </a:r>
            <a:r>
              <a:rPr lang="zh-CN" altLang="en-US" sz="1800" dirty="0">
                <a:solidFill>
                  <a:schemeClr val="accent1">
                    <a:lumMod val="50000"/>
                  </a:schemeClr>
                </a:solidFill>
                <a:latin typeface="-apple-system"/>
              </a:rPr>
              <a:t>才会有较短的响应时间</a:t>
            </a:r>
            <a:r>
              <a:rPr lang="en-US" altLang="zh-CN" sz="1800" dirty="0">
                <a:solidFill>
                  <a:schemeClr val="accent1">
                    <a:lumMod val="50000"/>
                  </a:schemeClr>
                </a:solidFill>
                <a:latin typeface="-apple-system"/>
              </a:rPr>
              <a:t>,</a:t>
            </a:r>
            <a:r>
              <a:rPr lang="zh-CN" altLang="en-US" sz="1800" dirty="0">
                <a:solidFill>
                  <a:schemeClr val="accent1">
                    <a:lumMod val="50000"/>
                  </a:schemeClr>
                </a:solidFill>
                <a:latin typeface="-apple-system"/>
              </a:rPr>
              <a:t>俗称</a:t>
            </a:r>
            <a:r>
              <a:rPr lang="en" altLang="zh-CN" sz="1800" dirty="0">
                <a:solidFill>
                  <a:schemeClr val="accent1">
                    <a:lumMod val="50000"/>
                  </a:schemeClr>
                </a:solidFill>
                <a:latin typeface="-apple-system"/>
              </a:rPr>
              <a:t>Local Access</a:t>
            </a:r>
            <a:r>
              <a:rPr lang="zh-CN" altLang="en-US" sz="1800" dirty="0">
                <a:solidFill>
                  <a:schemeClr val="accent1">
                    <a:lumMod val="50000"/>
                  </a:schemeClr>
                </a:solidFill>
                <a:latin typeface="-apple-system"/>
              </a:rPr>
              <a:t>，如果需要访问其他</a:t>
            </a:r>
            <a:r>
              <a:rPr lang="en" altLang="zh-CN" sz="1800" dirty="0" err="1">
                <a:solidFill>
                  <a:schemeClr val="accent1">
                    <a:lumMod val="50000"/>
                  </a:schemeClr>
                </a:solidFill>
                <a:latin typeface="-apple-system"/>
              </a:rPr>
              <a:t>cpu</a:t>
            </a:r>
            <a:r>
              <a:rPr lang="en" altLang="zh-CN" sz="1800" dirty="0">
                <a:solidFill>
                  <a:schemeClr val="accent1">
                    <a:lumMod val="50000"/>
                  </a:schemeClr>
                </a:solidFill>
                <a:latin typeface="-apple-system"/>
              </a:rPr>
              <a:t> attach</a:t>
            </a:r>
            <a:r>
              <a:rPr lang="zh-CN" altLang="en-US" sz="1800" dirty="0">
                <a:solidFill>
                  <a:schemeClr val="accent1">
                    <a:lumMod val="50000"/>
                  </a:schemeClr>
                </a:solidFill>
                <a:latin typeface="-apple-system"/>
              </a:rPr>
              <a:t>的内存的数据时</a:t>
            </a:r>
            <a:r>
              <a:rPr lang="en-US" altLang="zh-CN" sz="1800" dirty="0">
                <a:solidFill>
                  <a:schemeClr val="accent1">
                    <a:lumMod val="50000"/>
                  </a:schemeClr>
                </a:solidFill>
                <a:latin typeface="-apple-system"/>
              </a:rPr>
              <a:t>,</a:t>
            </a:r>
            <a:r>
              <a:rPr lang="zh-CN" altLang="en-US" sz="1800" dirty="0">
                <a:solidFill>
                  <a:schemeClr val="accent1">
                    <a:lumMod val="50000"/>
                  </a:schemeClr>
                </a:solidFill>
                <a:latin typeface="-apple-system"/>
              </a:rPr>
              <a:t>就需要通过</a:t>
            </a:r>
            <a:r>
              <a:rPr lang="en" altLang="zh-CN" sz="1800" dirty="0">
                <a:solidFill>
                  <a:schemeClr val="accent1">
                    <a:lumMod val="50000"/>
                  </a:schemeClr>
                </a:solidFill>
                <a:latin typeface="-apple-system"/>
              </a:rPr>
              <a:t>inter-connect</a:t>
            </a:r>
            <a:r>
              <a:rPr lang="zh-CN" altLang="en-US" sz="1800" dirty="0">
                <a:solidFill>
                  <a:schemeClr val="accent1">
                    <a:lumMod val="50000"/>
                  </a:schemeClr>
                </a:solidFill>
                <a:latin typeface="-apple-system"/>
              </a:rPr>
              <a:t>通道来访问</a:t>
            </a:r>
            <a:r>
              <a:rPr lang="en-US" altLang="zh-CN" sz="1800" dirty="0">
                <a:solidFill>
                  <a:schemeClr val="accent1">
                    <a:lumMod val="50000"/>
                  </a:schemeClr>
                </a:solidFill>
                <a:latin typeface="-apple-system"/>
              </a:rPr>
              <a:t>,</a:t>
            </a:r>
            <a:r>
              <a:rPr lang="zh-CN" altLang="en-US" sz="1800" dirty="0">
                <a:solidFill>
                  <a:schemeClr val="accent1">
                    <a:lumMod val="50000"/>
                  </a:schemeClr>
                </a:solidFill>
                <a:latin typeface="-apple-system"/>
              </a:rPr>
              <a:t>相比之前的访问速度要慢一些</a:t>
            </a:r>
            <a:r>
              <a:rPr lang="en-US" altLang="zh-CN" sz="1800" dirty="0">
                <a:solidFill>
                  <a:schemeClr val="accent1">
                    <a:lumMod val="50000"/>
                  </a:schemeClr>
                </a:solidFill>
                <a:latin typeface="-apple-system"/>
              </a:rPr>
              <a:t>,</a:t>
            </a:r>
            <a:r>
              <a:rPr lang="zh-CN" altLang="en-US" sz="1800" dirty="0">
                <a:solidFill>
                  <a:schemeClr val="accent1">
                    <a:lumMod val="50000"/>
                  </a:schemeClr>
                </a:solidFill>
                <a:latin typeface="-apple-system"/>
              </a:rPr>
              <a:t>俗称</a:t>
            </a:r>
            <a:r>
              <a:rPr lang="en" altLang="zh-CN" sz="1800" dirty="0">
                <a:solidFill>
                  <a:schemeClr val="accent1">
                    <a:lumMod val="50000"/>
                  </a:schemeClr>
                </a:solidFill>
                <a:latin typeface="-apple-system"/>
              </a:rPr>
              <a:t>Remote Access </a:t>
            </a:r>
            <a:r>
              <a:rPr lang="zh-CN" altLang="en-US" sz="1800" dirty="0">
                <a:solidFill>
                  <a:schemeClr val="accent1">
                    <a:lumMod val="50000"/>
                  </a:schemeClr>
                </a:solidFill>
                <a:latin typeface="-apple-system"/>
              </a:rPr>
              <a:t>，那么在</a:t>
            </a:r>
            <a:r>
              <a:rPr lang="en" altLang="zh-CN" sz="1800" dirty="0" err="1">
                <a:solidFill>
                  <a:schemeClr val="accent1">
                    <a:lumMod val="50000"/>
                  </a:schemeClr>
                </a:solidFill>
                <a:latin typeface="-apple-system"/>
              </a:rPr>
              <a:t>dpdk</a:t>
            </a:r>
            <a:r>
              <a:rPr lang="zh-CN" altLang="en-US" sz="1800" dirty="0">
                <a:solidFill>
                  <a:schemeClr val="accent1">
                    <a:lumMod val="50000"/>
                  </a:schemeClr>
                </a:solidFill>
                <a:latin typeface="-apple-system"/>
              </a:rPr>
              <a:t>的使用过程中</a:t>
            </a:r>
            <a:r>
              <a:rPr lang="en-US" altLang="zh-CN" sz="1800" dirty="0">
                <a:solidFill>
                  <a:schemeClr val="accent1">
                    <a:lumMod val="50000"/>
                  </a:schemeClr>
                </a:solidFill>
                <a:latin typeface="-apple-system"/>
              </a:rPr>
              <a:t>,</a:t>
            </a:r>
            <a:r>
              <a:rPr lang="zh-CN" altLang="en-US" sz="1800" dirty="0">
                <a:solidFill>
                  <a:schemeClr val="accent1">
                    <a:lumMod val="50000"/>
                  </a:schemeClr>
                </a:solidFill>
                <a:latin typeface="-apple-system"/>
              </a:rPr>
              <a:t>配置</a:t>
            </a:r>
            <a:r>
              <a:rPr lang="en" altLang="zh-CN" sz="1800" dirty="0">
                <a:solidFill>
                  <a:schemeClr val="accent1">
                    <a:lumMod val="50000"/>
                  </a:schemeClr>
                </a:solidFill>
                <a:latin typeface="-apple-system"/>
              </a:rPr>
              <a:t>NUMA</a:t>
            </a:r>
            <a:r>
              <a:rPr lang="zh-CN" altLang="en-US" sz="1800" dirty="0">
                <a:solidFill>
                  <a:schemeClr val="accent1">
                    <a:lumMod val="50000"/>
                  </a:schemeClr>
                </a:solidFill>
                <a:latin typeface="-apple-system"/>
              </a:rPr>
              <a:t>模式和</a:t>
            </a:r>
            <a:r>
              <a:rPr lang="en" altLang="zh-CN" sz="1800" dirty="0" err="1">
                <a:solidFill>
                  <a:schemeClr val="accent1">
                    <a:lumMod val="50000"/>
                  </a:schemeClr>
                </a:solidFill>
                <a:latin typeface="-apple-system"/>
              </a:rPr>
              <a:t>NoNUMA</a:t>
            </a:r>
            <a:r>
              <a:rPr lang="zh-CN" altLang="en-US" sz="1800" dirty="0">
                <a:solidFill>
                  <a:schemeClr val="accent1">
                    <a:lumMod val="50000"/>
                  </a:schemeClr>
                </a:solidFill>
                <a:latin typeface="-apple-system"/>
              </a:rPr>
              <a:t>模式是加快访问速度的方法而已。</a:t>
            </a:r>
          </a:p>
          <a:p>
            <a:endParaRPr lang="zh-CN" altLang="en-US" dirty="0">
              <a:solidFill>
                <a:schemeClr val="accent1">
                  <a:lumMod val="75000"/>
                </a:schemeClr>
              </a:solidFill>
            </a:endParaRPr>
          </a:p>
          <a:p>
            <a:endParaRPr kumimoji="1" lang="en-US" altLang="zh-CN" dirty="0"/>
          </a:p>
        </p:txBody>
      </p:sp>
    </p:spTree>
    <p:extLst>
      <p:ext uri="{BB962C8B-B14F-4D97-AF65-F5344CB8AC3E}">
        <p14:creationId xmlns:p14="http://schemas.microsoft.com/office/powerpoint/2010/main" val="1065742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64E911-1974-3A6E-B6AB-BBF2B4EAF63B}"/>
              </a:ext>
            </a:extLst>
          </p:cNvPr>
          <p:cNvSpPr>
            <a:spLocks noGrp="1"/>
          </p:cNvSpPr>
          <p:nvPr>
            <p:ph type="title"/>
          </p:nvPr>
        </p:nvSpPr>
        <p:spPr>
          <a:xfrm>
            <a:off x="628650" y="197485"/>
            <a:ext cx="7886700" cy="567219"/>
          </a:xfrm>
        </p:spPr>
        <p:txBody>
          <a:bodyPr/>
          <a:lstStyle/>
          <a:p>
            <a:r>
              <a:rPr kumimoji="1" lang="en-US" altLang="zh-CN" dirty="0"/>
              <a:t>DPDK </a:t>
            </a:r>
            <a:r>
              <a:rPr kumimoji="1" lang="zh-CN" altLang="en-US" dirty="0"/>
              <a:t>关键技术</a:t>
            </a:r>
          </a:p>
        </p:txBody>
      </p:sp>
      <p:sp>
        <p:nvSpPr>
          <p:cNvPr id="3" name="内容占位符 2">
            <a:extLst>
              <a:ext uri="{FF2B5EF4-FFF2-40B4-BE49-F238E27FC236}">
                <a16:creationId xmlns:a16="http://schemas.microsoft.com/office/drawing/2014/main" id="{F721E616-ED7B-13F2-F4B7-4B14254C4622}"/>
              </a:ext>
            </a:extLst>
          </p:cNvPr>
          <p:cNvSpPr>
            <a:spLocks noGrp="1"/>
          </p:cNvSpPr>
          <p:nvPr>
            <p:ph idx="1"/>
          </p:nvPr>
        </p:nvSpPr>
        <p:spPr/>
        <p:txBody>
          <a:bodyPr>
            <a:normAutofit lnSpcReduction="10000"/>
          </a:bodyPr>
          <a:lstStyle/>
          <a:p>
            <a:pPr algn="just">
              <a:lnSpc>
                <a:spcPct val="100000"/>
              </a:lnSpc>
            </a:pPr>
            <a:r>
              <a:rPr lang="en" altLang="zh-CN" sz="1800" dirty="0">
                <a:solidFill>
                  <a:schemeClr val="accent1">
                    <a:lumMod val="50000"/>
                  </a:schemeClr>
                </a:solidFill>
                <a:latin typeface="-apple-system"/>
              </a:rPr>
              <a:t>Linux</a:t>
            </a:r>
            <a:r>
              <a:rPr lang="zh-CN" altLang="en-US" sz="1800" dirty="0">
                <a:solidFill>
                  <a:schemeClr val="accent1">
                    <a:lumMod val="50000"/>
                  </a:schemeClr>
                </a:solidFill>
                <a:latin typeface="-apple-system"/>
              </a:rPr>
              <a:t>系统默认采用</a:t>
            </a:r>
            <a:r>
              <a:rPr lang="en-US" altLang="zh-CN" sz="1800" dirty="0">
                <a:solidFill>
                  <a:schemeClr val="accent1">
                    <a:lumMod val="50000"/>
                  </a:schemeClr>
                </a:solidFill>
                <a:latin typeface="-apple-system"/>
              </a:rPr>
              <a:t>4</a:t>
            </a:r>
            <a:r>
              <a:rPr lang="en" altLang="zh-CN" sz="1800" dirty="0">
                <a:solidFill>
                  <a:schemeClr val="accent1">
                    <a:lumMod val="50000"/>
                  </a:schemeClr>
                </a:solidFill>
                <a:latin typeface="-apple-system"/>
              </a:rPr>
              <a:t>KB</a:t>
            </a:r>
            <a:r>
              <a:rPr lang="zh-CN" altLang="en-US" sz="1800" dirty="0">
                <a:solidFill>
                  <a:schemeClr val="accent1">
                    <a:lumMod val="50000"/>
                  </a:schemeClr>
                </a:solidFill>
                <a:latin typeface="-apple-system"/>
              </a:rPr>
              <a:t>作为页的大小（</a:t>
            </a:r>
            <a:r>
              <a:rPr lang="en" altLang="zh-CN" sz="1800" dirty="0">
                <a:solidFill>
                  <a:schemeClr val="accent1">
                    <a:lumMod val="50000"/>
                  </a:schemeClr>
                </a:solidFill>
                <a:latin typeface="-apple-system"/>
              </a:rPr>
              <a:t>page size</a:t>
            </a:r>
            <a:r>
              <a:rPr lang="zh-CN" altLang="en" sz="1800" dirty="0">
                <a:solidFill>
                  <a:schemeClr val="accent1">
                    <a:lumMod val="50000"/>
                  </a:schemeClr>
                </a:solidFill>
                <a:latin typeface="-apple-system"/>
              </a:rPr>
              <a:t>），</a:t>
            </a:r>
            <a:r>
              <a:rPr lang="zh-CN" altLang="en-US" sz="1800" dirty="0">
                <a:solidFill>
                  <a:schemeClr val="accent1">
                    <a:lumMod val="50000"/>
                  </a:schemeClr>
                </a:solidFill>
                <a:latin typeface="-apple-system"/>
              </a:rPr>
              <a:t>页的大小越小，设备的内存越大，页面的个数就越多，页表的开销就越大，页表的内存占用也越大。</a:t>
            </a:r>
          </a:p>
          <a:p>
            <a:pPr algn="just">
              <a:lnSpc>
                <a:spcPct val="100000"/>
              </a:lnSpc>
            </a:pPr>
            <a:r>
              <a:rPr lang="zh-CN" altLang="en-US" sz="1800" dirty="0">
                <a:solidFill>
                  <a:schemeClr val="accent1">
                    <a:lumMod val="50000"/>
                  </a:schemeClr>
                </a:solidFill>
                <a:latin typeface="-apple-system"/>
              </a:rPr>
              <a:t>在操作系统引入</a:t>
            </a:r>
            <a:r>
              <a:rPr lang="en" altLang="zh-CN" sz="1800" dirty="0">
                <a:solidFill>
                  <a:schemeClr val="accent1">
                    <a:lumMod val="50000"/>
                  </a:schemeClr>
                </a:solidFill>
                <a:latin typeface="-apple-system"/>
              </a:rPr>
              <a:t>MMU</a:t>
            </a:r>
            <a:r>
              <a:rPr lang="zh-CN" altLang="en" sz="1800" dirty="0">
                <a:solidFill>
                  <a:schemeClr val="accent1">
                    <a:lumMod val="50000"/>
                  </a:schemeClr>
                </a:solidFill>
                <a:latin typeface="-apple-system"/>
              </a:rPr>
              <a:t>（</a:t>
            </a:r>
            <a:r>
              <a:rPr lang="en" altLang="zh-CN" sz="1800" dirty="0">
                <a:solidFill>
                  <a:schemeClr val="accent1">
                    <a:lumMod val="50000"/>
                  </a:schemeClr>
                </a:solidFill>
                <a:latin typeface="-apple-system"/>
              </a:rPr>
              <a:t>Memory Management Unit</a:t>
            </a:r>
            <a:r>
              <a:rPr lang="zh-CN" altLang="en" sz="1800" dirty="0">
                <a:solidFill>
                  <a:schemeClr val="accent1">
                    <a:lumMod val="50000"/>
                  </a:schemeClr>
                </a:solidFill>
                <a:latin typeface="-apple-system"/>
              </a:rPr>
              <a:t>）</a:t>
            </a:r>
            <a:r>
              <a:rPr lang="zh-CN" altLang="en-US" sz="1800" dirty="0">
                <a:solidFill>
                  <a:schemeClr val="accent1">
                    <a:lumMod val="50000"/>
                  </a:schemeClr>
                </a:solidFill>
                <a:latin typeface="-apple-system"/>
              </a:rPr>
              <a:t>后，</a:t>
            </a:r>
            <a:r>
              <a:rPr lang="en"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读取内存的数据需要两次访问内存。第一次要查询页表将逻辑地址转换为物理地址，然后访问该物理地址读取数据或指令。</a:t>
            </a:r>
          </a:p>
          <a:p>
            <a:pPr algn="just">
              <a:lnSpc>
                <a:spcPct val="100000"/>
              </a:lnSpc>
            </a:pPr>
            <a:r>
              <a:rPr lang="zh-CN" altLang="en-US" sz="1800" dirty="0">
                <a:solidFill>
                  <a:schemeClr val="accent1">
                    <a:lumMod val="50000"/>
                  </a:schemeClr>
                </a:solidFill>
                <a:latin typeface="-apple-system"/>
              </a:rPr>
              <a:t>为了减少页数过多，页表过大而导致的查询时间过长的问题，便引入了</a:t>
            </a:r>
            <a:r>
              <a:rPr lang="en" altLang="zh-CN" sz="1800" dirty="0">
                <a:solidFill>
                  <a:schemeClr val="accent1">
                    <a:lumMod val="50000"/>
                  </a:schemeClr>
                </a:solidFill>
                <a:latin typeface="-apple-system"/>
              </a:rPr>
              <a:t>TLB(Translation Lookaside Buffer)</a:t>
            </a:r>
            <a:r>
              <a:rPr lang="zh-CN" altLang="en" sz="1800" dirty="0">
                <a:solidFill>
                  <a:schemeClr val="accent1">
                    <a:lumMod val="50000"/>
                  </a:schemeClr>
                </a:solidFill>
                <a:latin typeface="-apple-system"/>
              </a:rPr>
              <a:t>，</a:t>
            </a:r>
            <a:r>
              <a:rPr lang="zh-CN" altLang="en-US" sz="1800" dirty="0">
                <a:solidFill>
                  <a:schemeClr val="accent1">
                    <a:lumMod val="50000"/>
                  </a:schemeClr>
                </a:solidFill>
                <a:latin typeface="-apple-system"/>
              </a:rPr>
              <a:t>可翻译为地址转换缓冲器。</a:t>
            </a:r>
            <a:r>
              <a:rPr lang="en" altLang="zh-CN" sz="1800" dirty="0">
                <a:solidFill>
                  <a:schemeClr val="accent1">
                    <a:lumMod val="50000"/>
                  </a:schemeClr>
                </a:solidFill>
                <a:latin typeface="-apple-system"/>
              </a:rPr>
              <a:t>TLB</a:t>
            </a:r>
            <a:r>
              <a:rPr lang="zh-CN" altLang="en-US" sz="1800" dirty="0">
                <a:solidFill>
                  <a:schemeClr val="accent1">
                    <a:lumMod val="50000"/>
                  </a:schemeClr>
                </a:solidFill>
                <a:latin typeface="-apple-system"/>
              </a:rPr>
              <a:t>是一个内存管理单元，一般存储在寄存器中，里面存储了当前最可能被访问到的一小部分页表项。</a:t>
            </a:r>
          </a:p>
          <a:p>
            <a:pPr algn="just">
              <a:lnSpc>
                <a:spcPct val="100000"/>
              </a:lnSpc>
            </a:pPr>
            <a:r>
              <a:rPr lang="zh-CN" altLang="en-US" sz="1800" dirty="0">
                <a:solidFill>
                  <a:schemeClr val="accent1">
                    <a:lumMod val="50000"/>
                  </a:schemeClr>
                </a:solidFill>
                <a:latin typeface="-apple-system"/>
              </a:rPr>
              <a:t>引入</a:t>
            </a:r>
            <a:r>
              <a:rPr lang="en" altLang="zh-CN" sz="1800" dirty="0">
                <a:solidFill>
                  <a:schemeClr val="accent1">
                    <a:lumMod val="50000"/>
                  </a:schemeClr>
                </a:solidFill>
                <a:latin typeface="-apple-system"/>
              </a:rPr>
              <a:t>TLB</a:t>
            </a:r>
            <a:r>
              <a:rPr lang="zh-CN" altLang="en-US" sz="1800" dirty="0">
                <a:solidFill>
                  <a:schemeClr val="accent1">
                    <a:lumMod val="50000"/>
                  </a:schemeClr>
                </a:solidFill>
                <a:latin typeface="-apple-system"/>
              </a:rPr>
              <a:t>后，</a:t>
            </a:r>
            <a:r>
              <a:rPr lang="en"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会首先去</a:t>
            </a:r>
            <a:r>
              <a:rPr lang="en" altLang="zh-CN" sz="1800" dirty="0">
                <a:solidFill>
                  <a:schemeClr val="accent1">
                    <a:lumMod val="50000"/>
                  </a:schemeClr>
                </a:solidFill>
                <a:latin typeface="-apple-system"/>
              </a:rPr>
              <a:t>TLB</a:t>
            </a:r>
            <a:r>
              <a:rPr lang="zh-CN" altLang="en-US" sz="1800" dirty="0">
                <a:solidFill>
                  <a:schemeClr val="accent1">
                    <a:lumMod val="50000"/>
                  </a:schemeClr>
                </a:solidFill>
                <a:latin typeface="-apple-system"/>
              </a:rPr>
              <a:t>中寻址，由于</a:t>
            </a:r>
            <a:r>
              <a:rPr lang="en" altLang="zh-CN" sz="1800" dirty="0">
                <a:solidFill>
                  <a:schemeClr val="accent1">
                    <a:lumMod val="50000"/>
                  </a:schemeClr>
                </a:solidFill>
                <a:latin typeface="-apple-system"/>
              </a:rPr>
              <a:t>TLB</a:t>
            </a:r>
            <a:r>
              <a:rPr lang="zh-CN" altLang="en-US" sz="1800" dirty="0">
                <a:solidFill>
                  <a:schemeClr val="accent1">
                    <a:lumMod val="50000"/>
                  </a:schemeClr>
                </a:solidFill>
                <a:latin typeface="-apple-system"/>
              </a:rPr>
              <a:t>存放在寄存器中，且其只包含一小部分页表项，因此查询速度非常快。若</a:t>
            </a:r>
            <a:r>
              <a:rPr lang="en" altLang="zh-CN" sz="1800" dirty="0">
                <a:solidFill>
                  <a:schemeClr val="accent1">
                    <a:lumMod val="50000"/>
                  </a:schemeClr>
                </a:solidFill>
                <a:latin typeface="-apple-system"/>
              </a:rPr>
              <a:t>TLB</a:t>
            </a:r>
            <a:r>
              <a:rPr lang="zh-CN" altLang="en-US" sz="1800" dirty="0">
                <a:solidFill>
                  <a:schemeClr val="accent1">
                    <a:lumMod val="50000"/>
                  </a:schemeClr>
                </a:solidFill>
                <a:latin typeface="-apple-system"/>
              </a:rPr>
              <a:t>中寻址成功（</a:t>
            </a:r>
            <a:r>
              <a:rPr lang="en" altLang="zh-CN" sz="1800" dirty="0">
                <a:solidFill>
                  <a:schemeClr val="accent1">
                    <a:lumMod val="50000"/>
                  </a:schemeClr>
                </a:solidFill>
                <a:latin typeface="-apple-system"/>
              </a:rPr>
              <a:t>TLB hit</a:t>
            </a:r>
            <a:r>
              <a:rPr lang="zh-CN" altLang="en" sz="1800" dirty="0">
                <a:solidFill>
                  <a:schemeClr val="accent1">
                    <a:lumMod val="50000"/>
                  </a:schemeClr>
                </a:solidFill>
                <a:latin typeface="-apple-system"/>
              </a:rPr>
              <a:t>），</a:t>
            </a:r>
            <a:r>
              <a:rPr lang="zh-CN" altLang="en-US" sz="1800" dirty="0">
                <a:solidFill>
                  <a:schemeClr val="accent1">
                    <a:lumMod val="50000"/>
                  </a:schemeClr>
                </a:solidFill>
                <a:latin typeface="-apple-system"/>
              </a:rPr>
              <a:t>则无需再去</a:t>
            </a:r>
            <a:r>
              <a:rPr lang="en" altLang="zh-CN" sz="1800" dirty="0">
                <a:solidFill>
                  <a:schemeClr val="accent1">
                    <a:lumMod val="50000"/>
                  </a:schemeClr>
                </a:solidFill>
                <a:latin typeface="-apple-system"/>
              </a:rPr>
              <a:t>RAM</a:t>
            </a:r>
            <a:r>
              <a:rPr lang="zh-CN" altLang="en-US" sz="1800" dirty="0">
                <a:solidFill>
                  <a:schemeClr val="accent1">
                    <a:lumMod val="50000"/>
                  </a:schemeClr>
                </a:solidFill>
                <a:latin typeface="-apple-system"/>
              </a:rPr>
              <a:t>中查询页表；若</a:t>
            </a:r>
            <a:r>
              <a:rPr lang="en" altLang="zh-CN" sz="1800" dirty="0">
                <a:solidFill>
                  <a:schemeClr val="accent1">
                    <a:lumMod val="50000"/>
                  </a:schemeClr>
                </a:solidFill>
                <a:latin typeface="-apple-system"/>
              </a:rPr>
              <a:t>TLB</a:t>
            </a:r>
            <a:r>
              <a:rPr lang="zh-CN" altLang="en-US" sz="1800" dirty="0">
                <a:solidFill>
                  <a:schemeClr val="accent1">
                    <a:lumMod val="50000"/>
                  </a:schemeClr>
                </a:solidFill>
                <a:latin typeface="-apple-system"/>
              </a:rPr>
              <a:t>中寻址失败（</a:t>
            </a:r>
            <a:r>
              <a:rPr lang="en" altLang="zh-CN" sz="1800" dirty="0">
                <a:solidFill>
                  <a:schemeClr val="accent1">
                    <a:lumMod val="50000"/>
                  </a:schemeClr>
                </a:solidFill>
                <a:latin typeface="-apple-system"/>
              </a:rPr>
              <a:t>TLB miss</a:t>
            </a:r>
            <a:r>
              <a:rPr lang="zh-CN" altLang="en" sz="1800" dirty="0">
                <a:solidFill>
                  <a:schemeClr val="accent1">
                    <a:lumMod val="50000"/>
                  </a:schemeClr>
                </a:solidFill>
                <a:latin typeface="-apple-system"/>
              </a:rPr>
              <a:t>），</a:t>
            </a:r>
            <a:r>
              <a:rPr lang="zh-CN" altLang="en-US" sz="1800" dirty="0">
                <a:solidFill>
                  <a:schemeClr val="accent1">
                    <a:lumMod val="50000"/>
                  </a:schemeClr>
                </a:solidFill>
                <a:latin typeface="-apple-system"/>
              </a:rPr>
              <a:t>则需要去</a:t>
            </a:r>
            <a:r>
              <a:rPr lang="en" altLang="zh-CN" sz="1800" dirty="0">
                <a:solidFill>
                  <a:schemeClr val="accent1">
                    <a:lumMod val="50000"/>
                  </a:schemeClr>
                </a:solidFill>
                <a:latin typeface="-apple-system"/>
              </a:rPr>
              <a:t>RAM</a:t>
            </a:r>
            <a:r>
              <a:rPr lang="zh-CN" altLang="en-US" sz="1800" dirty="0">
                <a:solidFill>
                  <a:schemeClr val="accent1">
                    <a:lumMod val="50000"/>
                  </a:schemeClr>
                </a:solidFill>
                <a:latin typeface="-apple-system"/>
              </a:rPr>
              <a:t>中查询页表，查询到后，会将该页更新至</a:t>
            </a:r>
            <a:r>
              <a:rPr lang="en" altLang="zh-CN" sz="1800" dirty="0">
                <a:solidFill>
                  <a:schemeClr val="accent1">
                    <a:lumMod val="50000"/>
                  </a:schemeClr>
                </a:solidFill>
                <a:latin typeface="-apple-system"/>
              </a:rPr>
              <a:t>TLB</a:t>
            </a:r>
            <a:r>
              <a:rPr lang="zh-CN" altLang="en-US" sz="1800" dirty="0">
                <a:solidFill>
                  <a:schemeClr val="accent1">
                    <a:lumMod val="50000"/>
                  </a:schemeClr>
                </a:solidFill>
                <a:latin typeface="-apple-system"/>
              </a:rPr>
              <a:t>中。</a:t>
            </a:r>
          </a:p>
          <a:p>
            <a:pPr algn="just">
              <a:lnSpc>
                <a:spcPct val="100000"/>
              </a:lnSpc>
            </a:pPr>
            <a:r>
              <a:rPr lang="zh-CN" altLang="en-US" sz="1800" dirty="0">
                <a:solidFill>
                  <a:schemeClr val="accent1">
                    <a:lumMod val="50000"/>
                  </a:schemeClr>
                </a:solidFill>
                <a:latin typeface="-apple-system"/>
              </a:rPr>
              <a:t>而</a:t>
            </a:r>
            <a:r>
              <a:rPr lang="en" altLang="zh-CN" sz="1800" dirty="0">
                <a:solidFill>
                  <a:schemeClr val="accent1">
                    <a:lumMod val="50000"/>
                  </a:schemeClr>
                </a:solidFill>
                <a:latin typeface="-apple-system"/>
              </a:rPr>
              <a:t>DPDK</a:t>
            </a:r>
            <a:r>
              <a:rPr lang="zh-CN" altLang="en-US" sz="1800" dirty="0">
                <a:solidFill>
                  <a:schemeClr val="accent1">
                    <a:lumMod val="50000"/>
                  </a:schemeClr>
                </a:solidFill>
                <a:latin typeface="-apple-system"/>
              </a:rPr>
              <a:t>采用</a:t>
            </a:r>
            <a:r>
              <a:rPr lang="en" altLang="zh-CN" sz="1800" dirty="0" err="1">
                <a:solidFill>
                  <a:schemeClr val="accent1">
                    <a:lumMod val="50000"/>
                  </a:schemeClr>
                </a:solidFill>
                <a:latin typeface="-apple-system"/>
              </a:rPr>
              <a:t>HugePages</a:t>
            </a:r>
            <a:r>
              <a:rPr lang="en" altLang="zh-CN" sz="1800" dirty="0">
                <a:solidFill>
                  <a:schemeClr val="accent1">
                    <a:lumMod val="50000"/>
                  </a:schemeClr>
                </a:solidFill>
                <a:latin typeface="-apple-system"/>
              </a:rPr>
              <a:t> </a:t>
            </a:r>
            <a:r>
              <a:rPr lang="zh-CN" altLang="en" sz="1800" dirty="0">
                <a:solidFill>
                  <a:schemeClr val="accent1">
                    <a:lumMod val="50000"/>
                  </a:schemeClr>
                </a:solidFill>
                <a:latin typeface="-apple-system"/>
              </a:rPr>
              <a:t>，</a:t>
            </a:r>
            <a:r>
              <a:rPr lang="zh-CN" altLang="en-US" sz="1800" dirty="0">
                <a:solidFill>
                  <a:schemeClr val="accent1">
                    <a:lumMod val="50000"/>
                  </a:schemeClr>
                </a:solidFill>
                <a:latin typeface="-apple-system"/>
              </a:rPr>
              <a:t>在</a:t>
            </a:r>
            <a:r>
              <a:rPr lang="en" altLang="zh-CN" sz="1800" dirty="0">
                <a:solidFill>
                  <a:schemeClr val="accent1">
                    <a:lumMod val="50000"/>
                  </a:schemeClr>
                </a:solidFill>
                <a:latin typeface="-apple-system"/>
              </a:rPr>
              <a:t>x86-64</a:t>
            </a:r>
            <a:r>
              <a:rPr lang="zh-CN" altLang="en-US" sz="1800" dirty="0">
                <a:solidFill>
                  <a:schemeClr val="accent1">
                    <a:lumMod val="50000"/>
                  </a:schemeClr>
                </a:solidFill>
                <a:latin typeface="-apple-system"/>
              </a:rPr>
              <a:t>下支持</a:t>
            </a:r>
            <a:r>
              <a:rPr lang="en-US" altLang="zh-CN" sz="1800" dirty="0">
                <a:solidFill>
                  <a:schemeClr val="accent1">
                    <a:lumMod val="50000"/>
                  </a:schemeClr>
                </a:solidFill>
                <a:latin typeface="-apple-system"/>
              </a:rPr>
              <a:t>2</a:t>
            </a:r>
            <a:r>
              <a:rPr lang="en" altLang="zh-CN" sz="1800" dirty="0">
                <a:solidFill>
                  <a:schemeClr val="accent1">
                    <a:lumMod val="50000"/>
                  </a:schemeClr>
                </a:solidFill>
                <a:latin typeface="-apple-system"/>
              </a:rPr>
              <a:t>MB</a:t>
            </a:r>
            <a:r>
              <a:rPr lang="zh-CN" altLang="en" sz="1800" dirty="0">
                <a:solidFill>
                  <a:schemeClr val="accent1">
                    <a:lumMod val="50000"/>
                  </a:schemeClr>
                </a:solidFill>
                <a:latin typeface="-apple-system"/>
              </a:rPr>
              <a:t>、</a:t>
            </a:r>
            <a:r>
              <a:rPr lang="en" altLang="zh-CN" sz="1800" dirty="0">
                <a:solidFill>
                  <a:schemeClr val="accent1">
                    <a:lumMod val="50000"/>
                  </a:schemeClr>
                </a:solidFill>
                <a:latin typeface="-apple-system"/>
              </a:rPr>
              <a:t>1GB</a:t>
            </a:r>
            <a:r>
              <a:rPr lang="zh-CN" altLang="en-US" sz="1800" dirty="0">
                <a:solidFill>
                  <a:schemeClr val="accent1">
                    <a:lumMod val="50000"/>
                  </a:schemeClr>
                </a:solidFill>
                <a:latin typeface="-apple-system"/>
              </a:rPr>
              <a:t>的页大小，大大降低了总页个数和页表的大小，从而大大降低</a:t>
            </a:r>
            <a:r>
              <a:rPr lang="en" altLang="zh-CN" sz="1800" dirty="0">
                <a:solidFill>
                  <a:schemeClr val="accent1">
                    <a:lumMod val="50000"/>
                  </a:schemeClr>
                </a:solidFill>
                <a:latin typeface="-apple-system"/>
              </a:rPr>
              <a:t>TLB miss</a:t>
            </a:r>
            <a:r>
              <a:rPr lang="zh-CN" altLang="en-US" sz="1800" dirty="0">
                <a:solidFill>
                  <a:schemeClr val="accent1">
                    <a:lumMod val="50000"/>
                  </a:schemeClr>
                </a:solidFill>
                <a:latin typeface="-apple-system"/>
              </a:rPr>
              <a:t>的几率，提升</a:t>
            </a:r>
            <a:r>
              <a:rPr lang="en"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寻址性能。</a:t>
            </a:r>
          </a:p>
          <a:p>
            <a:endParaRPr kumimoji="1" lang="zh-CN" altLang="en-US" dirty="0"/>
          </a:p>
        </p:txBody>
      </p:sp>
      <p:sp>
        <p:nvSpPr>
          <p:cNvPr id="4" name="文本框 3">
            <a:extLst>
              <a:ext uri="{FF2B5EF4-FFF2-40B4-BE49-F238E27FC236}">
                <a16:creationId xmlns:a16="http://schemas.microsoft.com/office/drawing/2014/main" id="{63479272-A1A5-E1A4-0089-21DAB5A827DF}"/>
              </a:ext>
            </a:extLst>
          </p:cNvPr>
          <p:cNvSpPr txBox="1"/>
          <p:nvPr/>
        </p:nvSpPr>
        <p:spPr>
          <a:xfrm>
            <a:off x="606615" y="1062754"/>
            <a:ext cx="4572000" cy="424732"/>
          </a:xfrm>
          <a:prstGeom prst="rect">
            <a:avLst/>
          </a:prstGeom>
          <a:noFill/>
        </p:spPr>
        <p:txBody>
          <a:bodyPr wrap="square">
            <a:spAutoFit/>
          </a:bodyPr>
          <a:lstStyle/>
          <a:p>
            <a:pPr algn="l"/>
            <a:r>
              <a:rPr lang="en" altLang="zh-CN" sz="2400" b="1" dirty="0" err="1">
                <a:solidFill>
                  <a:srgbClr val="C00000"/>
                </a:solidFill>
                <a:latin typeface="-apple-system"/>
              </a:rPr>
              <a:t>HugePages</a:t>
            </a:r>
            <a:endParaRPr lang="en" altLang="zh-CN" sz="2400" b="1" dirty="0">
              <a:solidFill>
                <a:srgbClr val="C00000"/>
              </a:solidFill>
              <a:latin typeface="-apple-system"/>
            </a:endParaRPr>
          </a:p>
        </p:txBody>
      </p:sp>
    </p:spTree>
    <p:extLst>
      <p:ext uri="{BB962C8B-B14F-4D97-AF65-F5344CB8AC3E}">
        <p14:creationId xmlns:p14="http://schemas.microsoft.com/office/powerpoint/2010/main" val="454371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kumimoji="0" lang="en-US" altLang="zh-CN" sz="3800" b="1" dirty="0" err="1">
                <a:latin typeface="Arial" panose="020B0604020202020204" pitchFamily="34" charset="0"/>
                <a:ea typeface="宋体" panose="02010600030101010101" pitchFamily="2" charset="-122"/>
              </a:rPr>
              <a:t>Libpcap</a:t>
            </a:r>
            <a:r>
              <a:rPr kumimoji="0" lang="zh-CN" altLang="en-US" sz="3800" b="1" dirty="0">
                <a:latin typeface="Arial" panose="020B0604020202020204" pitchFamily="34" charset="0"/>
                <a:ea typeface="宋体" panose="02010600030101010101" pitchFamily="2" charset="-122"/>
              </a:rPr>
              <a:t>程序编写</a:t>
            </a: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a:extLst>
              <a:ext uri="{FF2B5EF4-FFF2-40B4-BE49-F238E27FC236}">
                <a16:creationId xmlns:a16="http://schemas.microsoft.com/office/drawing/2014/main" id="{C590B496-E3BC-4229-2725-B69D55EF8786}"/>
              </a:ext>
            </a:extLst>
          </p:cNvPr>
          <p:cNvSpPr txBox="1">
            <a:spLocks/>
          </p:cNvSpPr>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en" sz="2000" dirty="0" err="1">
                <a:solidFill>
                  <a:srgbClr val="C00000"/>
                </a:solidFill>
                <a:latin typeface="Times New Roman" panose="02020603050405020304" pitchFamily="18" charset="0"/>
                <a:cs typeface="Times New Roman" panose="02020603050405020304" pitchFamily="18" charset="0"/>
              </a:rPr>
              <a:t>Libpcap</a:t>
            </a:r>
            <a:r>
              <a:rPr lang="zh-CN" altLang="en-US" sz="2000" dirty="0">
                <a:solidFill>
                  <a:srgbClr val="C00000"/>
                </a:solidFill>
                <a:latin typeface="Times New Roman" panose="02020603050405020304" pitchFamily="18" charset="0"/>
                <a:cs typeface="Times New Roman" panose="02020603050405020304" pitchFamily="18" charset="0"/>
              </a:rPr>
              <a:t>工作机制</a:t>
            </a:r>
            <a:r>
              <a:rPr lang="en-US" altLang="zh-CN" sz="2000" dirty="0">
                <a:solidFill>
                  <a:srgbClr val="C00000"/>
                </a:solidFill>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 程序框架</a:t>
            </a:r>
          </a:p>
        </p:txBody>
      </p:sp>
      <p:sp>
        <p:nvSpPr>
          <p:cNvPr id="8" name="灯片编号占位符 6">
            <a:extLst>
              <a:ext uri="{FF2B5EF4-FFF2-40B4-BE49-F238E27FC236}">
                <a16:creationId xmlns:a16="http://schemas.microsoft.com/office/drawing/2014/main" id="{085DDDB8-50FF-4C17-93D3-699A84F7A10B}"/>
              </a:ext>
            </a:extLst>
          </p:cNvPr>
          <p:cNvSpPr txBox="1">
            <a:spLocks/>
          </p:cNvSpPr>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pPr algn="r"/>
              <a:t>4</a:t>
            </a:fld>
            <a:endParaRPr lang="zh-CN" altLang="en-US" sz="1400"/>
          </a:p>
        </p:txBody>
      </p:sp>
      <p:sp>
        <p:nvSpPr>
          <p:cNvPr id="2" name="内容占位符 2">
            <a:extLst>
              <a:ext uri="{FF2B5EF4-FFF2-40B4-BE49-F238E27FC236}">
                <a16:creationId xmlns:a16="http://schemas.microsoft.com/office/drawing/2014/main" id="{88E3E5ED-8540-2CC8-CA79-718530D27ADC}"/>
              </a:ext>
            </a:extLst>
          </p:cNvPr>
          <p:cNvSpPr txBox="1">
            <a:spLocks/>
          </p:cNvSpPr>
          <p:nvPr/>
        </p:nvSpPr>
        <p:spPr>
          <a:xfrm>
            <a:off x="241974" y="1340485"/>
            <a:ext cx="8751983" cy="4319588"/>
          </a:xfrm>
          <a:prstGeom prst="rect">
            <a:avLst/>
          </a:prstGeom>
          <a:noFill/>
          <a:ln>
            <a:miter lim="800000"/>
          </a:ln>
        </p:spPr>
        <p:txBody>
          <a:bodyPr vert="horz" wrap="square" lIns="91440" tIns="45720" rIns="91440" bIns="45720" rtlCol="0" anchor="t" anchorCtr="0">
            <a:noAutofit/>
          </a:bodyPr>
          <a:lstStyle>
            <a:lvl1pPr marL="342900" indent="-342900" algn="l" defTabSz="914400" rtl="0" eaLnBrk="0" fontAlgn="base" latinLnBrk="0" hangingPunct="0">
              <a:lnSpc>
                <a:spcPct val="100000"/>
              </a:lnSpc>
              <a:spcBef>
                <a:spcPct val="20000"/>
              </a:spcBef>
              <a:spcAft>
                <a:spcPct val="0"/>
              </a:spcAft>
              <a:buClrTx/>
              <a:buSzTx/>
              <a:buFontTx/>
              <a:buChar char="•"/>
              <a:defRPr kumimoji="0" lang="zh-CN" altLang="en-US" sz="2800" b="0" i="0" u="none" kern="120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Tx/>
              <a:buChar char="–"/>
              <a:defRPr kumimoji="0" lang="zh-CN" altLang="en-US" sz="2400" b="0" i="0" u="none" kern="120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Tx/>
              <a:buChar char="•"/>
              <a:defRPr kumimoji="0" lang="zh-CN" altLang="en-US" sz="2000" b="0" i="0" u="none" kern="120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Tx/>
              <a:buChar char="–"/>
              <a:defRPr kumimoji="0" lang="zh-CN" altLang="en-US" sz="1600" b="0" i="0" u="none" kern="120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Tx/>
              <a:buChar char="»"/>
              <a:defRPr kumimoji="0" lang="zh-CN" altLang="en-US" sz="1400" b="0" i="0" u="none" kern="1200">
                <a:solidFill>
                  <a:schemeClr val="tx1"/>
                </a:solidFill>
                <a:latin typeface="+mn-lt"/>
                <a:ea typeface="+mn-ea"/>
                <a:cs typeface="+mn-cs"/>
              </a:defRPr>
            </a:lvl5pPr>
            <a:lvl6pPr marL="25146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6pPr>
            <a:lvl7pPr marL="29718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7pPr>
            <a:lvl8pPr marL="34290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8pPr>
            <a:lvl9pPr marL="38862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9pPr>
          </a:lstStyle>
          <a:p>
            <a:pPr>
              <a:buFontTx/>
              <a:buNone/>
            </a:pPr>
            <a:r>
              <a:rPr lang="zh-CN" altLang="en-US" sz="1400" dirty="0"/>
              <a:t>	</a:t>
            </a:r>
            <a:r>
              <a:rPr lang="en-US" altLang="zh-CN" sz="1400" dirty="0">
                <a:solidFill>
                  <a:srgbClr val="FF0000"/>
                </a:solidFill>
              </a:rPr>
              <a:t>/* </a:t>
            </a:r>
            <a:r>
              <a:rPr lang="zh-CN" altLang="en-US" sz="1400" dirty="0">
                <a:solidFill>
                  <a:srgbClr val="FF0000"/>
                </a:solidFill>
              </a:rPr>
              <a:t>第一步：查找可以捕获数据包的设备 *</a:t>
            </a:r>
            <a:r>
              <a:rPr lang="en-US" altLang="zh-CN" sz="1400" dirty="0">
                <a:solidFill>
                  <a:srgbClr val="FF0000"/>
                </a:solidFill>
              </a:rPr>
              <a:t>/</a:t>
            </a:r>
            <a:endParaRPr lang="zh-CN" altLang="en-US" sz="1400" dirty="0">
              <a:solidFill>
                <a:srgbClr val="FF0000"/>
              </a:solidFill>
            </a:endParaRPr>
          </a:p>
          <a:p>
            <a:pPr marL="342900" indent="-342900">
              <a:lnSpc>
                <a:spcPct val="100000"/>
              </a:lnSpc>
              <a:buFont typeface="Wingdings" panose="05000000000000000000" pitchFamily="2" charset="2"/>
              <a:buChar char="l"/>
            </a:pPr>
            <a:r>
              <a:rPr lang="en-US" altLang="zh-CN" sz="1400" b="1" dirty="0">
                <a:solidFill>
                  <a:srgbClr val="0000FF"/>
                </a:solidFill>
                <a:latin typeface="Arial" panose="020B0604020202020204" pitchFamily="34" charset="0"/>
              </a:rPr>
              <a:t>int </a:t>
            </a:r>
            <a:r>
              <a:rPr lang="en-US" altLang="zh-CN" sz="1400" b="1" dirty="0" err="1">
                <a:solidFill>
                  <a:srgbClr val="0000FF"/>
                </a:solidFill>
                <a:latin typeface="Arial" panose="020B0604020202020204" pitchFamily="34" charset="0"/>
              </a:rPr>
              <a:t>pcap_findalldevs_ex</a:t>
            </a:r>
            <a:r>
              <a:rPr lang="en-US" altLang="zh-CN" sz="1400" dirty="0">
                <a:latin typeface="Arial" panose="020B0604020202020204" pitchFamily="34" charset="0"/>
              </a:rPr>
              <a:t> </a:t>
            </a:r>
            <a:r>
              <a:rPr lang="en-US" altLang="zh-CN" sz="1400" b="1" dirty="0">
                <a:latin typeface="Arial" panose="020B0604020202020204" pitchFamily="34" charset="0"/>
              </a:rPr>
              <a:t>(char * source, struct </a:t>
            </a:r>
            <a:r>
              <a:rPr lang="en-US" altLang="zh-CN" sz="1400" b="1" dirty="0" err="1">
                <a:latin typeface="Arial" panose="020B0604020202020204" pitchFamily="34" charset="0"/>
              </a:rPr>
              <a:t>pcap_rmtauth</a:t>
            </a:r>
            <a:r>
              <a:rPr lang="en-US" altLang="zh-CN" sz="1400" b="1" dirty="0">
                <a:latin typeface="Arial" panose="020B0604020202020204" pitchFamily="34" charset="0"/>
              </a:rPr>
              <a:t> * </a:t>
            </a:r>
            <a:r>
              <a:rPr lang="en-US" altLang="zh-CN" sz="1400" b="1" dirty="0">
                <a:solidFill>
                  <a:srgbClr val="FF3300"/>
                </a:solidFill>
                <a:latin typeface="Arial" panose="020B0604020202020204" pitchFamily="34" charset="0"/>
              </a:rPr>
              <a:t>auth</a:t>
            </a:r>
            <a:r>
              <a:rPr lang="en-US" altLang="zh-CN" sz="1400" b="1" dirty="0">
                <a:latin typeface="Arial" panose="020B0604020202020204" pitchFamily="34" charset="0"/>
              </a:rPr>
              <a:t>, </a:t>
            </a:r>
            <a:r>
              <a:rPr lang="en-US" altLang="zh-CN" sz="1400" b="1" dirty="0" err="1">
                <a:latin typeface="Arial" panose="020B0604020202020204" pitchFamily="34" charset="0"/>
              </a:rPr>
              <a:t>pcap_if_t</a:t>
            </a:r>
            <a:r>
              <a:rPr lang="en-US" altLang="zh-CN" sz="1400" b="1" dirty="0">
                <a:latin typeface="Arial" panose="020B0604020202020204" pitchFamily="34" charset="0"/>
              </a:rPr>
              <a:t> ** </a:t>
            </a:r>
            <a:r>
              <a:rPr lang="en-US" altLang="zh-CN" sz="1400" b="1" dirty="0" err="1">
                <a:solidFill>
                  <a:srgbClr val="00FF99"/>
                </a:solidFill>
                <a:latin typeface="Arial" panose="020B0604020202020204" pitchFamily="34" charset="0"/>
              </a:rPr>
              <a:t>alldevs</a:t>
            </a:r>
            <a:r>
              <a:rPr lang="en-US" altLang="zh-CN" sz="1400" b="1" dirty="0">
                <a:latin typeface="Arial" panose="020B0604020202020204" pitchFamily="34" charset="0"/>
              </a:rPr>
              <a:t>, char * </a:t>
            </a:r>
            <a:r>
              <a:rPr lang="en-US" altLang="zh-CN" sz="1400" b="1" dirty="0" err="1">
                <a:latin typeface="Arial" panose="020B0604020202020204" pitchFamily="34" charset="0"/>
              </a:rPr>
              <a:t>errbuf</a:t>
            </a:r>
            <a:r>
              <a:rPr lang="en-US" altLang="zh-CN" sz="1400" b="1" dirty="0">
                <a:latin typeface="Arial" panose="020B0604020202020204" pitchFamily="34" charset="0"/>
              </a:rPr>
              <a:t>)</a:t>
            </a:r>
          </a:p>
          <a:p>
            <a:pPr>
              <a:buFontTx/>
              <a:buNone/>
            </a:pPr>
            <a:r>
              <a:rPr lang="en" sz="1400" dirty="0"/>
              <a:t>	</a:t>
            </a:r>
            <a:r>
              <a:rPr lang="en" altLang="zh-CN" sz="1400" dirty="0">
                <a:solidFill>
                  <a:srgbClr val="FF0000"/>
                </a:solidFill>
              </a:rPr>
              <a:t>/* </a:t>
            </a:r>
            <a:r>
              <a:rPr lang="zh-CN" altLang="en-US" sz="1400" dirty="0">
                <a:solidFill>
                  <a:srgbClr val="FF0000"/>
                </a:solidFill>
              </a:rPr>
              <a:t>第二步：创建捕获句柄，准备进行捕获 *</a:t>
            </a:r>
            <a:r>
              <a:rPr lang="en-US" altLang="zh-CN" sz="1400" dirty="0">
                <a:solidFill>
                  <a:srgbClr val="FF0000"/>
                </a:solidFill>
              </a:rPr>
              <a:t>/</a:t>
            </a:r>
            <a:endParaRPr lang="zh-CN" altLang="en-US" sz="1400" dirty="0">
              <a:solidFill>
                <a:srgbClr val="FF0000"/>
              </a:solidFill>
            </a:endParaRPr>
          </a:p>
          <a:p>
            <a:pPr>
              <a:buFont typeface="Wingdings" panose="05000000000000000000" pitchFamily="2" charset="2"/>
              <a:buChar char="l"/>
            </a:pPr>
            <a:r>
              <a:rPr lang="en-US" altLang="zh-CN" sz="1400" b="1" dirty="0" err="1">
                <a:solidFill>
                  <a:srgbClr val="0000FF"/>
                </a:solidFill>
                <a:latin typeface="Arial" panose="020B0604020202020204" pitchFamily="34" charset="0"/>
              </a:rPr>
              <a:t>pcap_t</a:t>
            </a:r>
            <a:r>
              <a:rPr lang="en-US" altLang="zh-CN" sz="1400" b="1" dirty="0">
                <a:solidFill>
                  <a:srgbClr val="0000FF"/>
                </a:solidFill>
                <a:latin typeface="Arial" panose="020B0604020202020204" pitchFamily="34" charset="0"/>
              </a:rPr>
              <a:t> *</a:t>
            </a:r>
            <a:r>
              <a:rPr lang="en-US" altLang="zh-CN" sz="1400" b="1" dirty="0" err="1">
                <a:solidFill>
                  <a:srgbClr val="0000FF"/>
                </a:solidFill>
                <a:latin typeface="Arial" panose="020B0604020202020204" pitchFamily="34" charset="0"/>
              </a:rPr>
              <a:t>pcap_open</a:t>
            </a:r>
            <a:r>
              <a:rPr lang="en-US" altLang="zh-CN" sz="1400" b="1" dirty="0">
                <a:solidFill>
                  <a:srgbClr val="0000FF"/>
                </a:solidFill>
                <a:latin typeface="Arial" panose="020B0604020202020204" pitchFamily="34" charset="0"/>
              </a:rPr>
              <a:t> </a:t>
            </a:r>
            <a:r>
              <a:rPr lang="en-US" altLang="zh-CN" sz="1400" b="1" dirty="0">
                <a:latin typeface="Arial" panose="020B0604020202020204" pitchFamily="34" charset="0"/>
              </a:rPr>
              <a:t>(const char * source, int</a:t>
            </a:r>
            <a:r>
              <a:rPr lang="zh-CN" altLang="en-US" sz="1400" b="1" dirty="0">
                <a:latin typeface="Arial" panose="020B0604020202020204" pitchFamily="34" charset="0"/>
              </a:rPr>
              <a:t> </a:t>
            </a:r>
            <a:r>
              <a:rPr lang="en-US" altLang="zh-CN" sz="1400" b="1" dirty="0" err="1">
                <a:latin typeface="Arial" panose="020B0604020202020204" pitchFamily="34" charset="0"/>
              </a:rPr>
              <a:t>snaplen</a:t>
            </a:r>
            <a:r>
              <a:rPr lang="en-US" altLang="zh-CN" sz="1400" b="1" dirty="0">
                <a:latin typeface="Arial" panose="020B0604020202020204" pitchFamily="34" charset="0"/>
              </a:rPr>
              <a:t>, int </a:t>
            </a:r>
            <a:r>
              <a:rPr lang="en-US" altLang="zh-CN" sz="1400" b="1" dirty="0">
                <a:solidFill>
                  <a:srgbClr val="00B050"/>
                </a:solidFill>
                <a:latin typeface="Arial" panose="020B0604020202020204" pitchFamily="34" charset="0"/>
              </a:rPr>
              <a:t>flags</a:t>
            </a:r>
            <a:r>
              <a:rPr lang="en-US" altLang="zh-CN" sz="1400" b="1" dirty="0">
                <a:latin typeface="Arial" panose="020B0604020202020204" pitchFamily="34" charset="0"/>
              </a:rPr>
              <a:t>, int </a:t>
            </a:r>
            <a:r>
              <a:rPr lang="en-US" altLang="zh-CN" sz="1400" b="1" dirty="0" err="1">
                <a:latin typeface="Arial" panose="020B0604020202020204" pitchFamily="34" charset="0"/>
              </a:rPr>
              <a:t>read_timeout</a:t>
            </a:r>
            <a:r>
              <a:rPr lang="en-US" altLang="zh-CN" sz="1400" b="1" dirty="0">
                <a:latin typeface="Arial" panose="020B0604020202020204" pitchFamily="34" charset="0"/>
              </a:rPr>
              <a:t>, struct </a:t>
            </a:r>
            <a:r>
              <a:rPr lang="en-US" altLang="zh-CN" sz="1400" b="1" dirty="0" err="1">
                <a:latin typeface="Arial" panose="020B0604020202020204" pitchFamily="34" charset="0"/>
              </a:rPr>
              <a:t>pcap_rmtauth</a:t>
            </a:r>
            <a:r>
              <a:rPr lang="en-US" altLang="zh-CN" sz="1400" b="1" dirty="0">
                <a:latin typeface="Arial" panose="020B0604020202020204" pitchFamily="34" charset="0"/>
              </a:rPr>
              <a:t> * auth, char * </a:t>
            </a:r>
            <a:r>
              <a:rPr lang="en-US" altLang="zh-CN" sz="1400" b="1" dirty="0" err="1">
                <a:latin typeface="Arial" panose="020B0604020202020204" pitchFamily="34" charset="0"/>
              </a:rPr>
              <a:t>errbuf</a:t>
            </a:r>
            <a:r>
              <a:rPr lang="en-US" altLang="zh-CN" sz="1400" b="1" dirty="0">
                <a:latin typeface="Arial" panose="020B0604020202020204" pitchFamily="34" charset="0"/>
              </a:rPr>
              <a:t>)</a:t>
            </a:r>
            <a:r>
              <a:rPr lang="zh-CN" altLang="en-US" sz="1400" b="1" dirty="0">
                <a:latin typeface="Arial" panose="020B0604020202020204" pitchFamily="34" charset="0"/>
              </a:rPr>
              <a:t> </a:t>
            </a:r>
            <a:endParaRPr lang="en-US" altLang="zh-CN" sz="1400" b="1" dirty="0">
              <a:latin typeface="Arial" panose="020B0604020202020204" pitchFamily="34" charset="0"/>
            </a:endParaRPr>
          </a:p>
          <a:p>
            <a:pPr marL="0" indent="0">
              <a:buNone/>
            </a:pPr>
            <a:r>
              <a:rPr lang="zh-CN" altLang="en-US" sz="1400" dirty="0">
                <a:latin typeface="Arial" panose="020B0604020202020204" pitchFamily="34" charset="0"/>
              </a:rPr>
              <a:t>       </a:t>
            </a:r>
            <a:r>
              <a:rPr lang="zh-CN" altLang="en-US" sz="1400" dirty="0">
                <a:solidFill>
                  <a:schemeClr val="accent6">
                    <a:lumMod val="75000"/>
                  </a:schemeClr>
                </a:solidFill>
                <a:latin typeface="Arial" panose="020B0604020202020204" pitchFamily="34" charset="0"/>
              </a:rPr>
              <a:t>重要： </a:t>
            </a:r>
            <a:r>
              <a:rPr lang="en-US" altLang="zh-CN" sz="1400" dirty="0">
                <a:solidFill>
                  <a:schemeClr val="accent6">
                    <a:lumMod val="75000"/>
                  </a:schemeClr>
                </a:solidFill>
                <a:latin typeface="Arial" panose="020B0604020202020204" pitchFamily="34" charset="0"/>
              </a:rPr>
              <a:t>flags</a:t>
            </a:r>
            <a:r>
              <a:rPr lang="zh-CN" altLang="en-US" sz="1400" dirty="0">
                <a:solidFill>
                  <a:schemeClr val="accent6">
                    <a:lumMod val="75000"/>
                  </a:schemeClr>
                </a:solidFill>
                <a:latin typeface="Arial" panose="020B0604020202020204" pitchFamily="34" charset="0"/>
              </a:rPr>
              <a:t> </a:t>
            </a:r>
            <a:r>
              <a:rPr lang="zh-CN" altLang="en-US" sz="1400" b="1" dirty="0">
                <a:solidFill>
                  <a:srgbClr val="FF0000"/>
                </a:solidFill>
                <a:latin typeface="Arial" panose="020B0604020202020204" pitchFamily="34" charset="0"/>
              </a:rPr>
              <a:t>混杂模式</a:t>
            </a:r>
            <a:endParaRPr lang="en-US" altLang="zh-CN" sz="1400" b="1" dirty="0">
              <a:solidFill>
                <a:srgbClr val="FF0000"/>
              </a:solidFill>
              <a:latin typeface="Arial" panose="020B0604020202020204" pitchFamily="34" charset="0"/>
            </a:endParaRPr>
          </a:p>
          <a:p>
            <a:pPr>
              <a:buFontTx/>
              <a:buNone/>
            </a:pPr>
            <a:r>
              <a:rPr lang="en" sz="1400" dirty="0"/>
              <a:t>	</a:t>
            </a:r>
            <a:r>
              <a:rPr lang="en" altLang="zh-CN" sz="1400" dirty="0">
                <a:solidFill>
                  <a:srgbClr val="FF0000"/>
                </a:solidFill>
              </a:rPr>
              <a:t>/* </a:t>
            </a:r>
            <a:r>
              <a:rPr lang="zh-CN" altLang="en-US" sz="1400" dirty="0">
                <a:solidFill>
                  <a:srgbClr val="FF0000"/>
                </a:solidFill>
              </a:rPr>
              <a:t>第三步：如果用户设置了过滤条件，则编译和安装过滤代码 *</a:t>
            </a:r>
            <a:r>
              <a:rPr lang="en-US" altLang="zh-CN" sz="1400" dirty="0">
                <a:solidFill>
                  <a:srgbClr val="FF0000"/>
                </a:solidFill>
              </a:rPr>
              <a:t>/</a:t>
            </a:r>
            <a:endParaRPr lang="zh-CN" altLang="en-US" sz="1400" dirty="0">
              <a:solidFill>
                <a:srgbClr val="FF0000"/>
              </a:solidFill>
            </a:endParaRPr>
          </a:p>
          <a:p>
            <a:pPr marL="342900" lvl="1" indent="-342900">
              <a:buFont typeface="Wingdings" panose="05000000000000000000" pitchFamily="2" charset="2"/>
              <a:buChar char="l"/>
            </a:pPr>
            <a:r>
              <a:rPr lang="en-US" altLang="zh-CN" sz="1400" b="1" dirty="0">
                <a:solidFill>
                  <a:srgbClr val="0000FF"/>
                </a:solidFill>
                <a:latin typeface="Arial" panose="020B0604020202020204" pitchFamily="34" charset="0"/>
              </a:rPr>
              <a:t>int </a:t>
            </a:r>
            <a:r>
              <a:rPr lang="en-US" altLang="zh-CN" sz="1400" b="1" dirty="0" err="1">
                <a:solidFill>
                  <a:srgbClr val="0000FF"/>
                </a:solidFill>
                <a:latin typeface="Arial" panose="020B0604020202020204" pitchFamily="34" charset="0"/>
              </a:rPr>
              <a:t>pcap_compile</a:t>
            </a:r>
            <a:r>
              <a:rPr lang="en-US" altLang="zh-CN" sz="1400" b="1" dirty="0">
                <a:solidFill>
                  <a:srgbClr val="0000FF"/>
                </a:solidFill>
                <a:latin typeface="Arial" panose="020B0604020202020204" pitchFamily="34" charset="0"/>
              </a:rPr>
              <a:t> </a:t>
            </a:r>
            <a:r>
              <a:rPr lang="en-US" altLang="zh-CN" sz="1400" b="1" dirty="0">
                <a:latin typeface="Arial" panose="020B0604020202020204" pitchFamily="34" charset="0"/>
              </a:rPr>
              <a:t>(</a:t>
            </a:r>
            <a:r>
              <a:rPr lang="en-US" altLang="zh-CN" sz="1400" b="1" dirty="0" err="1">
                <a:latin typeface="Arial" panose="020B0604020202020204" pitchFamily="34" charset="0"/>
              </a:rPr>
              <a:t>pcap_t</a:t>
            </a:r>
            <a:r>
              <a:rPr lang="en-US" altLang="zh-CN" sz="1400" b="1" dirty="0">
                <a:latin typeface="Arial" panose="020B0604020202020204" pitchFamily="34" charset="0"/>
              </a:rPr>
              <a:t> </a:t>
            </a:r>
            <a:r>
              <a:rPr lang="en-US" altLang="zh-CN" sz="1400" b="1" dirty="0">
                <a:solidFill>
                  <a:srgbClr val="00B050"/>
                </a:solidFill>
                <a:latin typeface="Arial" panose="020B0604020202020204" pitchFamily="34" charset="0"/>
              </a:rPr>
              <a:t>*p</a:t>
            </a:r>
            <a:r>
              <a:rPr lang="en-US" altLang="zh-CN" sz="1400" b="1" dirty="0">
                <a:latin typeface="Arial" panose="020B0604020202020204" pitchFamily="34" charset="0"/>
              </a:rPr>
              <a:t>, struct </a:t>
            </a:r>
            <a:r>
              <a:rPr lang="en-US" altLang="zh-CN" sz="1400" b="1" dirty="0" err="1">
                <a:latin typeface="Arial" panose="020B0604020202020204" pitchFamily="34" charset="0"/>
              </a:rPr>
              <a:t>bpf_program</a:t>
            </a:r>
            <a:r>
              <a:rPr lang="en-US" altLang="zh-CN" sz="1400" b="1" dirty="0">
                <a:latin typeface="Arial" panose="020B0604020202020204" pitchFamily="34" charset="0"/>
              </a:rPr>
              <a:t> </a:t>
            </a:r>
            <a:r>
              <a:rPr lang="en-US" altLang="zh-CN" sz="1400" b="1" dirty="0">
                <a:solidFill>
                  <a:srgbClr val="FF0066"/>
                </a:solidFill>
                <a:latin typeface="Arial" panose="020B0604020202020204" pitchFamily="34" charset="0"/>
              </a:rPr>
              <a:t>*</a:t>
            </a:r>
            <a:r>
              <a:rPr lang="en-US" altLang="zh-CN" sz="1400" b="1" dirty="0" err="1">
                <a:solidFill>
                  <a:srgbClr val="FF0066"/>
                </a:solidFill>
                <a:latin typeface="Arial" panose="020B0604020202020204" pitchFamily="34" charset="0"/>
              </a:rPr>
              <a:t>fp</a:t>
            </a:r>
            <a:r>
              <a:rPr lang="en-US" altLang="zh-CN" sz="1400" b="1" dirty="0">
                <a:latin typeface="Arial" panose="020B0604020202020204" pitchFamily="34" charset="0"/>
              </a:rPr>
              <a:t>, char </a:t>
            </a:r>
            <a:r>
              <a:rPr lang="en-US" altLang="zh-CN" sz="1400" b="1" dirty="0">
                <a:solidFill>
                  <a:srgbClr val="FF0066"/>
                </a:solidFill>
                <a:latin typeface="Arial" panose="020B0604020202020204" pitchFamily="34" charset="0"/>
              </a:rPr>
              <a:t>*str</a:t>
            </a:r>
            <a:r>
              <a:rPr lang="en-US" altLang="zh-CN" sz="1400" b="1" dirty="0">
                <a:latin typeface="Arial" panose="020B0604020202020204" pitchFamily="34" charset="0"/>
              </a:rPr>
              <a:t>, int optimize, bpf_u_int32 netmask)</a:t>
            </a:r>
            <a:endParaRPr lang="zh-CN" altLang="en-US" sz="1400" b="1" dirty="0">
              <a:latin typeface="Arial" panose="020B0604020202020204" pitchFamily="34" charset="0"/>
            </a:endParaRPr>
          </a:p>
          <a:p>
            <a:pPr marL="342900" lvl="1" indent="-342900">
              <a:buFont typeface="Wingdings" panose="05000000000000000000" pitchFamily="2" charset="2"/>
              <a:buChar char="l"/>
            </a:pPr>
            <a:r>
              <a:rPr lang="en-US" altLang="zh-CN" sz="1400" b="1" dirty="0">
                <a:solidFill>
                  <a:srgbClr val="0000FF"/>
                </a:solidFill>
                <a:latin typeface="Arial" panose="020B0604020202020204" pitchFamily="34" charset="0"/>
              </a:rPr>
              <a:t>int </a:t>
            </a:r>
            <a:r>
              <a:rPr lang="en-US" altLang="zh-CN" sz="1400" b="1" dirty="0" err="1">
                <a:solidFill>
                  <a:srgbClr val="0000FF"/>
                </a:solidFill>
                <a:latin typeface="Arial" panose="020B0604020202020204" pitchFamily="34" charset="0"/>
              </a:rPr>
              <a:t>pcap_setfilter</a:t>
            </a:r>
            <a:r>
              <a:rPr lang="en-US" altLang="zh-CN" sz="1400" b="1" dirty="0">
                <a:solidFill>
                  <a:srgbClr val="0000FF"/>
                </a:solidFill>
                <a:latin typeface="Arial" panose="020B0604020202020204" pitchFamily="34" charset="0"/>
              </a:rPr>
              <a:t> </a:t>
            </a:r>
            <a:r>
              <a:rPr lang="en-US" altLang="zh-CN" sz="1400" b="1" dirty="0">
                <a:latin typeface="Arial" panose="020B0604020202020204" pitchFamily="34" charset="0"/>
              </a:rPr>
              <a:t>(</a:t>
            </a:r>
            <a:r>
              <a:rPr lang="en-US" altLang="zh-CN" sz="1400" b="1" dirty="0" err="1">
                <a:latin typeface="Arial" panose="020B0604020202020204" pitchFamily="34" charset="0"/>
              </a:rPr>
              <a:t>pcap_t</a:t>
            </a:r>
            <a:r>
              <a:rPr lang="en-US" altLang="zh-CN" sz="1400" b="1" dirty="0">
                <a:latin typeface="Arial" panose="020B0604020202020204" pitchFamily="34" charset="0"/>
              </a:rPr>
              <a:t> </a:t>
            </a:r>
            <a:r>
              <a:rPr lang="en-US" altLang="zh-CN" sz="1400" b="1" dirty="0">
                <a:solidFill>
                  <a:srgbClr val="00B050"/>
                </a:solidFill>
                <a:latin typeface="Arial" panose="020B0604020202020204" pitchFamily="34" charset="0"/>
              </a:rPr>
              <a:t>*p</a:t>
            </a:r>
            <a:r>
              <a:rPr lang="en-US" altLang="zh-CN" sz="1400" b="1" dirty="0">
                <a:latin typeface="Arial" panose="020B0604020202020204" pitchFamily="34" charset="0"/>
              </a:rPr>
              <a:t>, struct </a:t>
            </a:r>
            <a:r>
              <a:rPr lang="en-US" altLang="zh-CN" sz="1400" b="1" dirty="0" err="1">
                <a:latin typeface="Arial" panose="020B0604020202020204" pitchFamily="34" charset="0"/>
              </a:rPr>
              <a:t>bpf_program</a:t>
            </a:r>
            <a:r>
              <a:rPr lang="en-US" altLang="zh-CN" sz="1400" b="1" dirty="0">
                <a:latin typeface="Arial" panose="020B0604020202020204" pitchFamily="34" charset="0"/>
              </a:rPr>
              <a:t> </a:t>
            </a:r>
            <a:r>
              <a:rPr lang="en-US" altLang="zh-CN" sz="1400" b="1" dirty="0">
                <a:solidFill>
                  <a:srgbClr val="FF0066"/>
                </a:solidFill>
                <a:latin typeface="Arial" panose="020B0604020202020204" pitchFamily="34" charset="0"/>
              </a:rPr>
              <a:t>*</a:t>
            </a:r>
            <a:r>
              <a:rPr lang="en-US" altLang="zh-CN" sz="1400" b="1" dirty="0" err="1">
                <a:solidFill>
                  <a:srgbClr val="FF0066"/>
                </a:solidFill>
                <a:latin typeface="Arial" panose="020B0604020202020204" pitchFamily="34" charset="0"/>
              </a:rPr>
              <a:t>fp</a:t>
            </a:r>
            <a:r>
              <a:rPr lang="en-US" altLang="zh-CN" sz="1400" b="1" dirty="0">
                <a:latin typeface="Arial" panose="020B0604020202020204" pitchFamily="34" charset="0"/>
              </a:rPr>
              <a:t>)</a:t>
            </a:r>
            <a:br>
              <a:rPr lang="en-US" altLang="zh-CN" sz="1400" b="1" dirty="0">
                <a:solidFill>
                  <a:srgbClr val="0000FF"/>
                </a:solidFill>
                <a:latin typeface="Arial" panose="020B0604020202020204" pitchFamily="34" charset="0"/>
              </a:rPr>
            </a:br>
            <a:r>
              <a:rPr lang="en" altLang="zh-CN" sz="1400" dirty="0">
                <a:solidFill>
                  <a:srgbClr val="FF0000"/>
                </a:solidFill>
              </a:rPr>
              <a:t>/* </a:t>
            </a:r>
            <a:r>
              <a:rPr lang="zh-CN" altLang="en-US" sz="1400" dirty="0">
                <a:solidFill>
                  <a:srgbClr val="FF0000"/>
                </a:solidFill>
              </a:rPr>
              <a:t>第四步：循环捕获数据包</a:t>
            </a:r>
            <a:r>
              <a:rPr lang="en-US" altLang="zh-CN" sz="1400" dirty="0">
                <a:solidFill>
                  <a:srgbClr val="FF0000"/>
                </a:solidFill>
              </a:rPr>
              <a:t>-</a:t>
            </a:r>
            <a:r>
              <a:rPr lang="zh-CN" altLang="en-US" sz="1400" dirty="0">
                <a:solidFill>
                  <a:srgbClr val="FF0000"/>
                </a:solidFill>
              </a:rPr>
              <a:t>传递给回调函数 *</a:t>
            </a:r>
            <a:r>
              <a:rPr lang="en-US" altLang="zh-CN" sz="1400" dirty="0">
                <a:solidFill>
                  <a:srgbClr val="FF0000"/>
                </a:solidFill>
              </a:rPr>
              <a:t>/</a:t>
            </a:r>
            <a:endParaRPr lang="zh-CN" altLang="en-US" sz="1400" dirty="0">
              <a:solidFill>
                <a:srgbClr val="FF0000"/>
              </a:solidFill>
            </a:endParaRPr>
          </a:p>
          <a:p>
            <a:pPr marL="342900" lvl="1" indent="-342900">
              <a:buFont typeface="Wingdings" panose="05000000000000000000" pitchFamily="2" charset="2"/>
              <a:buChar char="l"/>
            </a:pPr>
            <a:r>
              <a:rPr lang="en-US" altLang="zh-CN" sz="1400" b="1" dirty="0">
                <a:solidFill>
                  <a:srgbClr val="0000FF"/>
                </a:solidFill>
                <a:latin typeface="Arial" panose="020B0604020202020204" pitchFamily="34" charset="0"/>
              </a:rPr>
              <a:t>int </a:t>
            </a:r>
            <a:r>
              <a:rPr lang="en-US" altLang="zh-CN" sz="1400" b="1" dirty="0" err="1">
                <a:solidFill>
                  <a:srgbClr val="0000FF"/>
                </a:solidFill>
                <a:latin typeface="Arial" panose="020B0604020202020204" pitchFamily="34" charset="0"/>
              </a:rPr>
              <a:t>pcap_dispatch</a:t>
            </a:r>
            <a:r>
              <a:rPr lang="en-US" altLang="zh-CN" sz="1400" b="1" dirty="0">
                <a:solidFill>
                  <a:srgbClr val="0000FF"/>
                </a:solidFill>
                <a:latin typeface="Arial" panose="020B0604020202020204" pitchFamily="34" charset="0"/>
              </a:rPr>
              <a:t> </a:t>
            </a:r>
            <a:r>
              <a:rPr lang="en-US" altLang="zh-CN" sz="1400" b="1" dirty="0">
                <a:latin typeface="Arial" panose="020B0604020202020204" pitchFamily="34" charset="0"/>
              </a:rPr>
              <a:t>(</a:t>
            </a:r>
            <a:r>
              <a:rPr lang="en-US" altLang="zh-CN" sz="1400" b="1" dirty="0" err="1">
                <a:latin typeface="Arial" panose="020B0604020202020204" pitchFamily="34" charset="0"/>
              </a:rPr>
              <a:t>pcap_t</a:t>
            </a:r>
            <a:r>
              <a:rPr lang="en-US" altLang="zh-CN" sz="1400" b="1" dirty="0">
                <a:latin typeface="Arial" panose="020B0604020202020204" pitchFamily="34" charset="0"/>
              </a:rPr>
              <a:t> </a:t>
            </a:r>
            <a:r>
              <a:rPr lang="en-US" altLang="zh-CN" sz="1400" b="1" dirty="0">
                <a:solidFill>
                  <a:srgbClr val="00B050"/>
                </a:solidFill>
                <a:latin typeface="Arial" panose="020B0604020202020204" pitchFamily="34" charset="0"/>
              </a:rPr>
              <a:t>*p</a:t>
            </a:r>
            <a:r>
              <a:rPr lang="en-US" altLang="zh-CN" sz="1400" b="1" dirty="0">
                <a:latin typeface="Arial" panose="020B0604020202020204" pitchFamily="34" charset="0"/>
              </a:rPr>
              <a:t>, int </a:t>
            </a:r>
            <a:r>
              <a:rPr lang="en-US" altLang="zh-CN" sz="1400" b="1" dirty="0" err="1">
                <a:latin typeface="Arial" panose="020B0604020202020204" pitchFamily="34" charset="0"/>
              </a:rPr>
              <a:t>cnt</a:t>
            </a:r>
            <a:r>
              <a:rPr lang="en-US" altLang="zh-CN" sz="1400" b="1" dirty="0">
                <a:latin typeface="Arial" panose="020B0604020202020204" pitchFamily="34" charset="0"/>
              </a:rPr>
              <a:t>,</a:t>
            </a:r>
            <a:r>
              <a:rPr lang="zh-CN" altLang="en-US" sz="1400" b="1" dirty="0">
                <a:latin typeface="Arial" panose="020B0604020202020204" pitchFamily="34" charset="0"/>
              </a:rPr>
              <a:t> </a:t>
            </a:r>
            <a:r>
              <a:rPr lang="en-US" altLang="zh-CN" sz="1400" b="1" dirty="0" err="1">
                <a:latin typeface="Arial" panose="020B0604020202020204" pitchFamily="34" charset="0"/>
              </a:rPr>
              <a:t>pcap_handler</a:t>
            </a:r>
            <a:r>
              <a:rPr lang="en-US" altLang="zh-CN" sz="1400" b="1" dirty="0">
                <a:latin typeface="Arial" panose="020B0604020202020204" pitchFamily="34" charset="0"/>
              </a:rPr>
              <a:t> callback, </a:t>
            </a:r>
            <a:r>
              <a:rPr lang="en-US" altLang="zh-CN" sz="1400" b="1" dirty="0" err="1">
                <a:latin typeface="Arial" panose="020B0604020202020204" pitchFamily="34" charset="0"/>
              </a:rPr>
              <a:t>u_char</a:t>
            </a:r>
            <a:r>
              <a:rPr lang="en-US" altLang="zh-CN" sz="1400" b="1" dirty="0">
                <a:latin typeface="Arial" panose="020B0604020202020204" pitchFamily="34" charset="0"/>
              </a:rPr>
              <a:t> *user)  </a:t>
            </a:r>
          </a:p>
          <a:p>
            <a:pPr marL="342900" lvl="1" indent="-342900">
              <a:buFont typeface="Wingdings" panose="05000000000000000000" pitchFamily="2" charset="2"/>
              <a:buChar char="l"/>
            </a:pPr>
            <a:r>
              <a:rPr lang="en-US" altLang="zh-CN" sz="1400" b="1" dirty="0">
                <a:solidFill>
                  <a:srgbClr val="0000FF"/>
                </a:solidFill>
                <a:latin typeface="Arial" panose="020B0604020202020204" pitchFamily="34" charset="0"/>
              </a:rPr>
              <a:t>int </a:t>
            </a:r>
            <a:r>
              <a:rPr lang="en-US" altLang="zh-CN" sz="1400" b="1" dirty="0" err="1">
                <a:solidFill>
                  <a:srgbClr val="0000FF"/>
                </a:solidFill>
                <a:latin typeface="Arial" panose="020B0604020202020204" pitchFamily="34" charset="0"/>
              </a:rPr>
              <a:t>pcap_loop</a:t>
            </a:r>
            <a:r>
              <a:rPr lang="en-US" altLang="zh-CN" sz="1400" b="1" dirty="0">
                <a:solidFill>
                  <a:srgbClr val="0000FF"/>
                </a:solidFill>
                <a:latin typeface="Arial" panose="020B0604020202020204" pitchFamily="34" charset="0"/>
              </a:rPr>
              <a:t> </a:t>
            </a:r>
            <a:r>
              <a:rPr lang="en-US" altLang="zh-CN" sz="1400" b="1" dirty="0">
                <a:latin typeface="Arial" panose="020B0604020202020204" pitchFamily="34" charset="0"/>
              </a:rPr>
              <a:t>(</a:t>
            </a:r>
            <a:r>
              <a:rPr lang="en-US" altLang="zh-CN" sz="1400" b="1" dirty="0" err="1">
                <a:latin typeface="Arial" panose="020B0604020202020204" pitchFamily="34" charset="0"/>
              </a:rPr>
              <a:t>pcap_t</a:t>
            </a:r>
            <a:r>
              <a:rPr lang="en-US" altLang="zh-CN" sz="1400" b="1" dirty="0">
                <a:latin typeface="Arial" panose="020B0604020202020204" pitchFamily="34" charset="0"/>
              </a:rPr>
              <a:t> </a:t>
            </a:r>
            <a:r>
              <a:rPr lang="en-US" altLang="zh-CN" sz="1400" b="1" dirty="0">
                <a:solidFill>
                  <a:srgbClr val="00B050"/>
                </a:solidFill>
                <a:latin typeface="Arial" panose="020B0604020202020204" pitchFamily="34" charset="0"/>
              </a:rPr>
              <a:t>*p</a:t>
            </a:r>
            <a:r>
              <a:rPr lang="en-US" altLang="zh-CN" sz="1400" b="1" dirty="0">
                <a:latin typeface="Arial" panose="020B0604020202020204" pitchFamily="34" charset="0"/>
              </a:rPr>
              <a:t>, int </a:t>
            </a:r>
            <a:r>
              <a:rPr lang="en-US" altLang="zh-CN" sz="1400" b="1" dirty="0" err="1">
                <a:latin typeface="Arial" panose="020B0604020202020204" pitchFamily="34" charset="0"/>
              </a:rPr>
              <a:t>cnt</a:t>
            </a:r>
            <a:r>
              <a:rPr lang="en-US" altLang="zh-CN" sz="1400" b="1" dirty="0">
                <a:latin typeface="Arial" panose="020B0604020202020204" pitchFamily="34" charset="0"/>
              </a:rPr>
              <a:t>, </a:t>
            </a:r>
            <a:r>
              <a:rPr lang="en-US" altLang="zh-CN" sz="1400" b="1" dirty="0" err="1">
                <a:latin typeface="Arial" panose="020B0604020202020204" pitchFamily="34" charset="0"/>
              </a:rPr>
              <a:t>pcap_handler</a:t>
            </a:r>
            <a:r>
              <a:rPr lang="en-US" altLang="zh-CN" sz="1400" b="1" dirty="0">
                <a:latin typeface="Arial" panose="020B0604020202020204" pitchFamily="34" charset="0"/>
              </a:rPr>
              <a:t> callback, </a:t>
            </a:r>
            <a:r>
              <a:rPr lang="en-US" altLang="zh-CN" sz="1400" b="1" dirty="0" err="1">
                <a:latin typeface="Arial" panose="020B0604020202020204" pitchFamily="34" charset="0"/>
              </a:rPr>
              <a:t>u_char</a:t>
            </a:r>
            <a:r>
              <a:rPr lang="en-US" altLang="zh-CN" sz="1400" b="1" dirty="0">
                <a:latin typeface="Arial" panose="020B0604020202020204" pitchFamily="34" charset="0"/>
              </a:rPr>
              <a:t> *user)  </a:t>
            </a:r>
          </a:p>
          <a:p>
            <a:pPr>
              <a:buFontTx/>
              <a:buNone/>
            </a:pPr>
            <a:r>
              <a:rPr lang="en" altLang="zh-CN" sz="1400" dirty="0"/>
              <a:t>	</a:t>
            </a:r>
            <a:r>
              <a:rPr lang="zh-CN" altLang="en" sz="1400" dirty="0">
                <a:solidFill>
                  <a:schemeClr val="accent6">
                    <a:lumMod val="75000"/>
                  </a:schemeClr>
                </a:solidFill>
                <a:latin typeface="Arial" panose="020B0604020202020204" pitchFamily="34" charset="0"/>
              </a:rPr>
              <a:t>重要</a:t>
            </a:r>
            <a:r>
              <a:rPr lang="zh-CN" altLang="en-US" sz="1400" dirty="0">
                <a:solidFill>
                  <a:schemeClr val="accent6">
                    <a:lumMod val="75000"/>
                  </a:schemeClr>
                </a:solidFill>
                <a:latin typeface="Arial" panose="020B0604020202020204" pitchFamily="34" charset="0"/>
              </a:rPr>
              <a:t>：</a:t>
            </a:r>
            <a:r>
              <a:rPr lang="en-US" altLang="zh-CN" sz="1400" dirty="0" err="1">
                <a:solidFill>
                  <a:schemeClr val="accent6">
                    <a:lumMod val="75000"/>
                  </a:schemeClr>
                </a:solidFill>
                <a:latin typeface="Arial" panose="020B0604020202020204" pitchFamily="34" charset="0"/>
              </a:rPr>
              <a:t>cnt</a:t>
            </a:r>
            <a:r>
              <a:rPr lang="zh-CN" altLang="en-US" sz="1400" dirty="0">
                <a:solidFill>
                  <a:schemeClr val="accent6">
                    <a:lumMod val="75000"/>
                  </a:schemeClr>
                </a:solidFill>
                <a:latin typeface="Arial" panose="020B0604020202020204" pitchFamily="34" charset="0"/>
              </a:rPr>
              <a:t>的值是循环捕多少个包，如果是</a:t>
            </a:r>
            <a:r>
              <a:rPr lang="en-US" altLang="zh-CN" sz="1400" b="1" dirty="0">
                <a:solidFill>
                  <a:srgbClr val="FF0000"/>
                </a:solidFill>
                <a:latin typeface="Arial" panose="020B0604020202020204" pitchFamily="34" charset="0"/>
              </a:rPr>
              <a:t>0</a:t>
            </a:r>
            <a:r>
              <a:rPr lang="zh-CN" altLang="en-US" sz="1400" dirty="0">
                <a:solidFill>
                  <a:srgbClr val="FF0000"/>
                </a:solidFill>
                <a:latin typeface="Arial" panose="020B0604020202020204" pitchFamily="34" charset="0"/>
              </a:rPr>
              <a:t> </a:t>
            </a:r>
            <a:r>
              <a:rPr lang="zh-CN" altLang="en-US" sz="1400" dirty="0">
                <a:solidFill>
                  <a:schemeClr val="accent6">
                    <a:lumMod val="75000"/>
                  </a:schemeClr>
                </a:solidFill>
                <a:latin typeface="Arial" panose="020B0604020202020204" pitchFamily="34" charset="0"/>
              </a:rPr>
              <a:t>或者</a:t>
            </a:r>
            <a:r>
              <a:rPr lang="zh-CN" altLang="en-US" sz="1400" b="1" dirty="0">
                <a:solidFill>
                  <a:srgbClr val="FF0000"/>
                </a:solidFill>
                <a:latin typeface="Arial" panose="020B0604020202020204" pitchFamily="34" charset="0"/>
              </a:rPr>
              <a:t>负数</a:t>
            </a:r>
            <a:r>
              <a:rPr lang="zh-CN" altLang="en-US" sz="1400" dirty="0">
                <a:solidFill>
                  <a:schemeClr val="accent6">
                    <a:lumMod val="75000"/>
                  </a:schemeClr>
                </a:solidFill>
                <a:latin typeface="Arial" panose="020B0604020202020204" pitchFamily="34" charset="0"/>
              </a:rPr>
              <a:t>表示不停的循环捕包</a:t>
            </a:r>
            <a:endParaRPr lang="en-US" altLang="zh-CN" sz="1400" dirty="0">
              <a:solidFill>
                <a:schemeClr val="accent6">
                  <a:lumMod val="75000"/>
                </a:schemeClr>
              </a:solidFill>
              <a:latin typeface="Arial" panose="020B0604020202020204" pitchFamily="34" charset="0"/>
            </a:endParaRPr>
          </a:p>
          <a:p>
            <a:pPr>
              <a:buNone/>
            </a:pPr>
            <a:r>
              <a:rPr lang="zh-CN" altLang="en-US" sz="1400" dirty="0">
                <a:solidFill>
                  <a:srgbClr val="FF0000"/>
                </a:solidFill>
              </a:rPr>
              <a:t>        </a:t>
            </a:r>
            <a:r>
              <a:rPr lang="en" altLang="zh-CN" sz="1400" dirty="0">
                <a:solidFill>
                  <a:srgbClr val="FF0000"/>
                </a:solidFill>
              </a:rPr>
              <a:t>/* </a:t>
            </a:r>
            <a:r>
              <a:rPr lang="zh-CN" altLang="en-US" sz="1400" dirty="0">
                <a:solidFill>
                  <a:srgbClr val="FF0000"/>
                </a:solidFill>
              </a:rPr>
              <a:t>第五步：编写回调函数，按需求逻辑分析处理数据包*</a:t>
            </a:r>
            <a:r>
              <a:rPr lang="en-US" altLang="zh-CN" sz="1400" dirty="0">
                <a:solidFill>
                  <a:srgbClr val="FF0000"/>
                </a:solidFill>
              </a:rPr>
              <a:t>/</a:t>
            </a:r>
          </a:p>
          <a:p>
            <a:pPr marL="342900" lvl="1" indent="-342900">
              <a:buFont typeface="Wingdings" panose="05000000000000000000" pitchFamily="2" charset="2"/>
              <a:buChar char="l"/>
            </a:pPr>
            <a:r>
              <a:rPr lang="en-US" altLang="zh-CN" sz="1400" b="1" dirty="0">
                <a:solidFill>
                  <a:srgbClr val="0000FF"/>
                </a:solidFill>
                <a:latin typeface="Arial" panose="020B0604020202020204" pitchFamily="34" charset="0"/>
              </a:rPr>
              <a:t>typedef void </a:t>
            </a:r>
            <a:r>
              <a:rPr lang="en-US" altLang="zh-CN" sz="1400" b="1" dirty="0">
                <a:solidFill>
                  <a:srgbClr val="FF0000"/>
                </a:solidFill>
                <a:latin typeface="Arial" panose="020B0604020202020204" pitchFamily="34" charset="0"/>
              </a:rPr>
              <a:t>(* </a:t>
            </a:r>
            <a:r>
              <a:rPr lang="en-US" altLang="zh-CN" sz="1400" b="1" dirty="0" err="1">
                <a:solidFill>
                  <a:srgbClr val="FF0000"/>
                </a:solidFill>
                <a:latin typeface="Arial" panose="020B0604020202020204" pitchFamily="34" charset="0"/>
              </a:rPr>
              <a:t>pcap_handler</a:t>
            </a:r>
            <a:r>
              <a:rPr lang="en-US" altLang="zh-CN" sz="1400" b="1" dirty="0">
                <a:solidFill>
                  <a:srgbClr val="FF0000"/>
                </a:solidFill>
                <a:latin typeface="Arial" panose="020B0604020202020204" pitchFamily="34" charset="0"/>
              </a:rPr>
              <a:t>)</a:t>
            </a:r>
            <a:r>
              <a:rPr lang="en-US" altLang="zh-CN" sz="1400" b="1" dirty="0">
                <a:latin typeface="Arial" panose="020B0604020202020204" pitchFamily="34" charset="0"/>
              </a:rPr>
              <a:t>(</a:t>
            </a:r>
            <a:r>
              <a:rPr lang="en-US" altLang="zh-CN" sz="1400" b="1" dirty="0" err="1">
                <a:latin typeface="Arial" panose="020B0604020202020204" pitchFamily="34" charset="0"/>
              </a:rPr>
              <a:t>u_char</a:t>
            </a:r>
            <a:r>
              <a:rPr lang="en-US" altLang="zh-CN" sz="1400" b="1" dirty="0">
                <a:latin typeface="Arial" panose="020B0604020202020204" pitchFamily="34" charset="0"/>
              </a:rPr>
              <a:t>* user, const struct </a:t>
            </a:r>
            <a:r>
              <a:rPr lang="en-US" altLang="zh-CN" sz="1400" b="1" dirty="0" err="1">
                <a:latin typeface="Arial" panose="020B0604020202020204" pitchFamily="34" charset="0"/>
              </a:rPr>
              <a:t>pcap_pkthdr</a:t>
            </a:r>
            <a:r>
              <a:rPr lang="en-US" altLang="zh-CN" sz="1400" b="1" dirty="0">
                <a:solidFill>
                  <a:srgbClr val="00B050"/>
                </a:solidFill>
                <a:latin typeface="Arial" panose="020B0604020202020204" pitchFamily="34" charset="0"/>
              </a:rPr>
              <a:t>* </a:t>
            </a:r>
            <a:r>
              <a:rPr lang="en-US" altLang="zh-CN" sz="1400" b="1" dirty="0" err="1">
                <a:solidFill>
                  <a:srgbClr val="00B050"/>
                </a:solidFill>
                <a:latin typeface="Arial" panose="020B0604020202020204" pitchFamily="34" charset="0"/>
              </a:rPr>
              <a:t>pkt_header</a:t>
            </a:r>
            <a:r>
              <a:rPr lang="en-US" altLang="zh-CN" sz="1400" b="1" dirty="0" err="1">
                <a:latin typeface="Arial" panose="020B0604020202020204" pitchFamily="34" charset="0"/>
              </a:rPr>
              <a:t>,const</a:t>
            </a:r>
            <a:r>
              <a:rPr lang="en-US" altLang="zh-CN" sz="1400" b="1" dirty="0">
                <a:latin typeface="Arial" panose="020B0604020202020204" pitchFamily="34" charset="0"/>
              </a:rPr>
              <a:t> </a:t>
            </a:r>
            <a:r>
              <a:rPr lang="en-US" altLang="zh-CN" sz="1400" b="1" dirty="0" err="1">
                <a:latin typeface="Arial" panose="020B0604020202020204" pitchFamily="34" charset="0"/>
              </a:rPr>
              <a:t>u_char</a:t>
            </a:r>
            <a:r>
              <a:rPr lang="en-US" altLang="zh-CN" sz="1400" b="1" dirty="0">
                <a:solidFill>
                  <a:srgbClr val="00B050"/>
                </a:solidFill>
                <a:latin typeface="Arial" panose="020B0604020202020204" pitchFamily="34" charset="0"/>
              </a:rPr>
              <a:t>* </a:t>
            </a:r>
            <a:r>
              <a:rPr lang="en-US" altLang="zh-CN" sz="1400" b="1" dirty="0" err="1">
                <a:solidFill>
                  <a:srgbClr val="00B050"/>
                </a:solidFill>
                <a:latin typeface="Arial" panose="020B0604020202020204" pitchFamily="34" charset="0"/>
              </a:rPr>
              <a:t>pkt_data</a:t>
            </a:r>
            <a:r>
              <a:rPr lang="en-US" altLang="zh-CN" sz="1400" b="1" dirty="0">
                <a:latin typeface="Arial" panose="020B0604020202020204" pitchFamily="34" charset="0"/>
              </a:rPr>
              <a:t>)</a:t>
            </a:r>
          </a:p>
          <a:p>
            <a:pPr>
              <a:buNone/>
            </a:pPr>
            <a:endParaRPr lang="zh-CN" altLang="en-US" sz="1400" dirty="0">
              <a:solidFill>
                <a:srgbClr val="FF0000"/>
              </a:solidFill>
            </a:endParaRPr>
          </a:p>
          <a:p>
            <a:pPr>
              <a:buFontTx/>
              <a:buNone/>
            </a:pPr>
            <a:endParaRPr lang="en" altLang="en-US" sz="1400" dirty="0">
              <a:solidFill>
                <a:schemeClr val="accent6">
                  <a:lumMod val="75000"/>
                </a:schemeClr>
              </a:solidFill>
              <a:latin typeface="Arial" panose="020B0604020202020204" pitchFamily="34" charset="0"/>
            </a:endParaRPr>
          </a:p>
        </p:txBody>
      </p:sp>
      <p:sp>
        <p:nvSpPr>
          <p:cNvPr id="6" name="灯片编号占位符 4">
            <a:extLst>
              <a:ext uri="{FF2B5EF4-FFF2-40B4-BE49-F238E27FC236}">
                <a16:creationId xmlns:a16="http://schemas.microsoft.com/office/drawing/2014/main" id="{B071988D-9ECF-C4C4-3598-9ACC9D2FA7AA}"/>
              </a:ext>
            </a:extLst>
          </p:cNvPr>
          <p:cNvSpPr txBox="1">
            <a:spLocks/>
          </p:cNvSpPr>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pPr algn="r"/>
              <a:t>4</a:t>
            </a:fld>
            <a:endParaRPr lang="zh-CN" altLang="en-US" sz="1400"/>
          </a:p>
        </p:txBody>
      </p:sp>
    </p:spTree>
    <p:extLst>
      <p:ext uri="{BB962C8B-B14F-4D97-AF65-F5344CB8AC3E}">
        <p14:creationId xmlns:p14="http://schemas.microsoft.com/office/powerpoint/2010/main" val="3365487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64E911-1974-3A6E-B6AB-BBF2B4EAF63B}"/>
              </a:ext>
            </a:extLst>
          </p:cNvPr>
          <p:cNvSpPr>
            <a:spLocks noGrp="1"/>
          </p:cNvSpPr>
          <p:nvPr>
            <p:ph type="title"/>
          </p:nvPr>
        </p:nvSpPr>
        <p:spPr>
          <a:xfrm>
            <a:off x="628650" y="197485"/>
            <a:ext cx="7886700" cy="567219"/>
          </a:xfrm>
        </p:spPr>
        <p:txBody>
          <a:bodyPr/>
          <a:lstStyle/>
          <a:p>
            <a:r>
              <a:rPr kumimoji="1" lang="en-US" altLang="zh-CN" dirty="0"/>
              <a:t>DPDK </a:t>
            </a:r>
            <a:r>
              <a:rPr kumimoji="1" lang="zh-CN" altLang="en-US" dirty="0"/>
              <a:t>关键技术</a:t>
            </a:r>
          </a:p>
        </p:txBody>
      </p:sp>
      <p:sp>
        <p:nvSpPr>
          <p:cNvPr id="3" name="内容占位符 2">
            <a:extLst>
              <a:ext uri="{FF2B5EF4-FFF2-40B4-BE49-F238E27FC236}">
                <a16:creationId xmlns:a16="http://schemas.microsoft.com/office/drawing/2014/main" id="{F721E616-ED7B-13F2-F4B7-4B14254C4622}"/>
              </a:ext>
            </a:extLst>
          </p:cNvPr>
          <p:cNvSpPr>
            <a:spLocks noGrp="1"/>
          </p:cNvSpPr>
          <p:nvPr>
            <p:ph idx="1"/>
          </p:nvPr>
        </p:nvSpPr>
        <p:spPr>
          <a:xfrm>
            <a:off x="565911" y="2507879"/>
            <a:ext cx="7886700" cy="3585418"/>
          </a:xfrm>
        </p:spPr>
        <p:txBody>
          <a:bodyPr>
            <a:normAutofit/>
          </a:bodyPr>
          <a:lstStyle/>
          <a:p>
            <a:endParaRPr kumimoji="1" lang="zh-CN" altLang="en-US" sz="1800" dirty="0"/>
          </a:p>
          <a:p>
            <a:r>
              <a:rPr kumimoji="1" lang="zh-CN" altLang="en-US" sz="1800" dirty="0">
                <a:solidFill>
                  <a:srgbClr val="FF0000"/>
                </a:solidFill>
              </a:rPr>
              <a:t> 每个进程页表项总条数</a:t>
            </a:r>
            <a:r>
              <a:rPr kumimoji="1" lang="en-US" altLang="zh-CN" sz="1800" dirty="0">
                <a:solidFill>
                  <a:srgbClr val="FF0000"/>
                </a:solidFill>
              </a:rPr>
              <a:t>:       </a:t>
            </a:r>
            <a:r>
              <a:rPr kumimoji="1" lang="zh-CN" altLang="en-US" sz="1800" dirty="0">
                <a:solidFill>
                  <a:srgbClr val="FF0000"/>
                </a:solidFill>
              </a:rPr>
              <a:t> </a:t>
            </a:r>
            <a:r>
              <a:rPr kumimoji="1" lang="en-US" altLang="zh-CN" sz="1800" dirty="0">
                <a:solidFill>
                  <a:srgbClr val="FF0000"/>
                </a:solidFill>
              </a:rPr>
              <a:t>100 * 1024 * 1024</a:t>
            </a:r>
            <a:r>
              <a:rPr kumimoji="1" lang="en" altLang="zh-CN" sz="1800" dirty="0">
                <a:solidFill>
                  <a:srgbClr val="FF0000"/>
                </a:solidFill>
              </a:rPr>
              <a:t>k / 4k = 26214400</a:t>
            </a:r>
            <a:r>
              <a:rPr kumimoji="1" lang="zh-CN" altLang="en-US" sz="1800" dirty="0">
                <a:solidFill>
                  <a:srgbClr val="FF0000"/>
                </a:solidFill>
              </a:rPr>
              <a:t>条；</a:t>
            </a:r>
          </a:p>
          <a:p>
            <a:r>
              <a:rPr kumimoji="1" lang="zh-CN" altLang="en-US" sz="1800" dirty="0">
                <a:solidFill>
                  <a:srgbClr val="FF0000"/>
                </a:solidFill>
              </a:rPr>
              <a:t> 每个进程页表大小</a:t>
            </a:r>
            <a:r>
              <a:rPr kumimoji="1" lang="en-US" altLang="zh-CN" sz="1800" dirty="0">
                <a:solidFill>
                  <a:srgbClr val="FF0000"/>
                </a:solidFill>
              </a:rPr>
              <a:t>:                26214400 * 4 =  104857600</a:t>
            </a:r>
            <a:r>
              <a:rPr kumimoji="1" lang="zh-CN" altLang="en-US" sz="1800" dirty="0">
                <a:solidFill>
                  <a:srgbClr val="FF0000"/>
                </a:solidFill>
              </a:rPr>
              <a:t>字节 </a:t>
            </a:r>
            <a:r>
              <a:rPr kumimoji="1" lang="en-US" altLang="zh-CN" sz="1800" dirty="0">
                <a:solidFill>
                  <a:srgbClr val="FF0000"/>
                </a:solidFill>
              </a:rPr>
              <a:t>=  100</a:t>
            </a:r>
            <a:r>
              <a:rPr kumimoji="1" lang="en" altLang="zh-CN" sz="1800" dirty="0">
                <a:solidFill>
                  <a:srgbClr val="FF0000"/>
                </a:solidFill>
              </a:rPr>
              <a:t>M</a:t>
            </a:r>
            <a:r>
              <a:rPr kumimoji="1" lang="zh-CN" altLang="en" sz="1800" dirty="0">
                <a:solidFill>
                  <a:srgbClr val="FF0000"/>
                </a:solidFill>
              </a:rPr>
              <a:t>；</a:t>
            </a:r>
          </a:p>
          <a:p>
            <a:r>
              <a:rPr kumimoji="1" lang="zh-CN" altLang="en-US" sz="1800" dirty="0">
                <a:solidFill>
                  <a:srgbClr val="FF0000"/>
                </a:solidFill>
              </a:rPr>
              <a:t> </a:t>
            </a:r>
            <a:r>
              <a:rPr kumimoji="1" lang="en" altLang="zh-CN" sz="1800" dirty="0">
                <a:solidFill>
                  <a:srgbClr val="FF0000"/>
                </a:solidFill>
              </a:rPr>
              <a:t>2000</a:t>
            </a:r>
            <a:r>
              <a:rPr kumimoji="1" lang="zh-CN" altLang="en-US" sz="1800" dirty="0">
                <a:solidFill>
                  <a:srgbClr val="FF0000"/>
                </a:solidFill>
              </a:rPr>
              <a:t>个进程一共需要占用内存： </a:t>
            </a:r>
            <a:r>
              <a:rPr kumimoji="1" lang="en-US" altLang="zh-CN" sz="1800" dirty="0">
                <a:solidFill>
                  <a:srgbClr val="FF0000"/>
                </a:solidFill>
              </a:rPr>
              <a:t>2000 * 100</a:t>
            </a:r>
            <a:r>
              <a:rPr kumimoji="1" lang="en" altLang="zh-CN" sz="1800" dirty="0">
                <a:solidFill>
                  <a:srgbClr val="FF0000"/>
                </a:solidFill>
              </a:rPr>
              <a:t>M = 200000M = 195G</a:t>
            </a:r>
          </a:p>
          <a:p>
            <a:endParaRPr kumimoji="1" lang="en" altLang="zh-CN" sz="1800" dirty="0">
              <a:solidFill>
                <a:srgbClr val="FF0000"/>
              </a:solidFill>
            </a:endParaRPr>
          </a:p>
          <a:p>
            <a:r>
              <a:rPr kumimoji="1" lang="zh-CN" altLang="en-US" sz="1800" dirty="0">
                <a:solidFill>
                  <a:srgbClr val="FF0000"/>
                </a:solidFill>
              </a:rPr>
              <a:t> </a:t>
            </a:r>
            <a:r>
              <a:rPr kumimoji="1" lang="en" altLang="zh-CN" sz="1800" dirty="0">
                <a:solidFill>
                  <a:srgbClr val="FF0000"/>
                </a:solidFill>
              </a:rPr>
              <a:t>2000</a:t>
            </a:r>
            <a:r>
              <a:rPr kumimoji="1" lang="zh-CN" altLang="en-US" sz="1800" dirty="0">
                <a:solidFill>
                  <a:srgbClr val="FF0000"/>
                </a:solidFill>
              </a:rPr>
              <a:t>个进程的页表空间就需要占用</a:t>
            </a:r>
            <a:r>
              <a:rPr kumimoji="1" lang="en-US" altLang="zh-CN" sz="1800" dirty="0">
                <a:solidFill>
                  <a:srgbClr val="FF0000"/>
                </a:solidFill>
              </a:rPr>
              <a:t>195</a:t>
            </a:r>
            <a:r>
              <a:rPr kumimoji="1" lang="en" altLang="zh-CN" sz="1800" dirty="0">
                <a:solidFill>
                  <a:srgbClr val="FF0000"/>
                </a:solidFill>
              </a:rPr>
              <a:t>G</a:t>
            </a:r>
            <a:r>
              <a:rPr kumimoji="1" lang="zh-CN" altLang="en-US" sz="1800" dirty="0">
                <a:solidFill>
                  <a:srgbClr val="FF0000"/>
                </a:solidFill>
              </a:rPr>
              <a:t>物理内存大小， 而真实物理内存只有</a:t>
            </a:r>
            <a:r>
              <a:rPr kumimoji="1" lang="en-US" altLang="zh-CN" sz="1800" dirty="0">
                <a:solidFill>
                  <a:srgbClr val="FF0000"/>
                </a:solidFill>
              </a:rPr>
              <a:t>100</a:t>
            </a:r>
            <a:r>
              <a:rPr kumimoji="1" lang="en" altLang="zh-CN" sz="1800" dirty="0">
                <a:solidFill>
                  <a:srgbClr val="FF0000"/>
                </a:solidFill>
              </a:rPr>
              <a:t>G</a:t>
            </a:r>
            <a:r>
              <a:rPr kumimoji="1" lang="zh-CN" altLang="en" sz="1800" dirty="0">
                <a:solidFill>
                  <a:srgbClr val="FF0000"/>
                </a:solidFill>
              </a:rPr>
              <a:t>， </a:t>
            </a:r>
            <a:r>
              <a:rPr kumimoji="1" lang="zh-CN" altLang="en-US" sz="1800" dirty="0">
                <a:solidFill>
                  <a:srgbClr val="FF0000"/>
                </a:solidFill>
              </a:rPr>
              <a:t>还没运行完这些进程，系统就因为内存不足而崩溃了，严重的直接宕机。</a:t>
            </a:r>
          </a:p>
        </p:txBody>
      </p:sp>
      <p:sp>
        <p:nvSpPr>
          <p:cNvPr id="4" name="文本框 3">
            <a:extLst>
              <a:ext uri="{FF2B5EF4-FFF2-40B4-BE49-F238E27FC236}">
                <a16:creationId xmlns:a16="http://schemas.microsoft.com/office/drawing/2014/main" id="{63479272-A1A5-E1A4-0089-21DAB5A827DF}"/>
              </a:ext>
            </a:extLst>
          </p:cNvPr>
          <p:cNvSpPr txBox="1"/>
          <p:nvPr/>
        </p:nvSpPr>
        <p:spPr>
          <a:xfrm>
            <a:off x="606615" y="1062754"/>
            <a:ext cx="4572000" cy="424732"/>
          </a:xfrm>
          <a:prstGeom prst="rect">
            <a:avLst/>
          </a:prstGeom>
          <a:noFill/>
        </p:spPr>
        <p:txBody>
          <a:bodyPr wrap="square">
            <a:spAutoFit/>
          </a:bodyPr>
          <a:lstStyle/>
          <a:p>
            <a:pPr algn="l"/>
            <a:r>
              <a:rPr lang="en" altLang="zh-CN" sz="2400" b="1" dirty="0" err="1">
                <a:solidFill>
                  <a:srgbClr val="C00000"/>
                </a:solidFill>
                <a:latin typeface="-apple-system"/>
              </a:rPr>
              <a:t>HugePages</a:t>
            </a:r>
            <a:endParaRPr lang="en" altLang="zh-CN" sz="2400" b="1" dirty="0">
              <a:solidFill>
                <a:srgbClr val="C00000"/>
              </a:solidFill>
              <a:latin typeface="-apple-system"/>
            </a:endParaRPr>
          </a:p>
        </p:txBody>
      </p:sp>
      <p:sp>
        <p:nvSpPr>
          <p:cNvPr id="6" name="文本框 5">
            <a:extLst>
              <a:ext uri="{FF2B5EF4-FFF2-40B4-BE49-F238E27FC236}">
                <a16:creationId xmlns:a16="http://schemas.microsoft.com/office/drawing/2014/main" id="{B7D0CDAA-3534-56F2-2CAC-4168B1156C2B}"/>
              </a:ext>
            </a:extLst>
          </p:cNvPr>
          <p:cNvSpPr txBox="1"/>
          <p:nvPr/>
        </p:nvSpPr>
        <p:spPr>
          <a:xfrm>
            <a:off x="588938" y="1556792"/>
            <a:ext cx="8015510" cy="840230"/>
          </a:xfrm>
          <a:prstGeom prst="rect">
            <a:avLst/>
          </a:prstGeom>
          <a:noFill/>
        </p:spPr>
        <p:txBody>
          <a:bodyPr wrap="square">
            <a:spAutoFit/>
          </a:bodyPr>
          <a:lstStyle/>
          <a:p>
            <a:r>
              <a:rPr kumimoji="1" lang="zh-CN" altLang="en-US" sz="1800" dirty="0"/>
              <a:t>以一个例子来说明为什么要使用</a:t>
            </a:r>
            <a:r>
              <a:rPr kumimoji="1" lang="en" altLang="zh-CN" sz="1800" dirty="0"/>
              <a:t>huge page</a:t>
            </a:r>
            <a:r>
              <a:rPr kumimoji="1" lang="zh-CN" altLang="en-US" sz="1800" dirty="0"/>
              <a:t>大页内存。假设</a:t>
            </a:r>
            <a:r>
              <a:rPr kumimoji="1" lang="en-US" altLang="zh-CN" sz="1800" dirty="0"/>
              <a:t>32</a:t>
            </a:r>
            <a:r>
              <a:rPr kumimoji="1" lang="zh-CN" altLang="en-US" sz="1800" dirty="0"/>
              <a:t>位</a:t>
            </a:r>
            <a:r>
              <a:rPr kumimoji="1" lang="en" altLang="zh-CN" sz="1800" dirty="0" err="1"/>
              <a:t>linux</a:t>
            </a:r>
            <a:r>
              <a:rPr kumimoji="1" lang="zh-CN" altLang="en-US" sz="1800" dirty="0"/>
              <a:t>操作系统上物理内存</a:t>
            </a:r>
            <a:r>
              <a:rPr kumimoji="1" lang="en-US" altLang="zh-CN" sz="1800" dirty="0"/>
              <a:t>100</a:t>
            </a:r>
            <a:r>
              <a:rPr kumimoji="1" lang="en" altLang="zh-CN" sz="1800" dirty="0"/>
              <a:t>G</a:t>
            </a:r>
            <a:r>
              <a:rPr kumimoji="1" lang="zh-CN" altLang="en" sz="1800" dirty="0"/>
              <a:t>， </a:t>
            </a:r>
            <a:r>
              <a:rPr kumimoji="1" lang="zh-CN" altLang="en-US" sz="1800" dirty="0"/>
              <a:t>每个页大小为</a:t>
            </a:r>
            <a:r>
              <a:rPr kumimoji="1" lang="en-US" altLang="zh-CN" sz="1800" dirty="0"/>
              <a:t>4</a:t>
            </a:r>
            <a:r>
              <a:rPr kumimoji="1" lang="en" altLang="zh-CN" sz="1800" dirty="0"/>
              <a:t>K</a:t>
            </a:r>
            <a:r>
              <a:rPr kumimoji="1" lang="zh-CN" altLang="en" sz="1800" dirty="0"/>
              <a:t>， </a:t>
            </a:r>
            <a:r>
              <a:rPr kumimoji="1" lang="zh-CN" altLang="en-US" sz="1800" dirty="0"/>
              <a:t>每个页表项占用</a:t>
            </a:r>
            <a:r>
              <a:rPr kumimoji="1" lang="en-US" altLang="zh-CN" sz="1800" dirty="0"/>
              <a:t>4</a:t>
            </a:r>
            <a:r>
              <a:rPr kumimoji="1" lang="zh-CN" altLang="en-US" sz="1800" dirty="0"/>
              <a:t>个字节， 系统上一共运行着</a:t>
            </a:r>
            <a:r>
              <a:rPr kumimoji="1" lang="en-US" altLang="zh-CN" sz="1800" dirty="0"/>
              <a:t>2000</a:t>
            </a:r>
            <a:r>
              <a:rPr kumimoji="1" lang="zh-CN" altLang="en-US" sz="1800" dirty="0"/>
              <a:t>个进程，则这</a:t>
            </a:r>
            <a:r>
              <a:rPr kumimoji="1" lang="en-US" altLang="zh-CN" sz="1800" dirty="0"/>
              <a:t>2000</a:t>
            </a:r>
            <a:r>
              <a:rPr kumimoji="1" lang="zh-CN" altLang="en-US" sz="1800" dirty="0"/>
              <a:t>个进程的页表需要占用多少内存？</a:t>
            </a:r>
            <a:endParaRPr lang="zh-CN" altLang="en-US" dirty="0"/>
          </a:p>
        </p:txBody>
      </p:sp>
      <p:sp>
        <p:nvSpPr>
          <p:cNvPr id="8" name="文本框 7">
            <a:extLst>
              <a:ext uri="{FF2B5EF4-FFF2-40B4-BE49-F238E27FC236}">
                <a16:creationId xmlns:a16="http://schemas.microsoft.com/office/drawing/2014/main" id="{7F3CAF5B-20FA-4599-23F4-D539FBFF83F3}"/>
              </a:ext>
            </a:extLst>
          </p:cNvPr>
          <p:cNvSpPr txBox="1"/>
          <p:nvPr/>
        </p:nvSpPr>
        <p:spPr>
          <a:xfrm>
            <a:off x="2866058" y="1104304"/>
            <a:ext cx="4572000" cy="341632"/>
          </a:xfrm>
          <a:prstGeom prst="rect">
            <a:avLst/>
          </a:prstGeom>
          <a:noFill/>
        </p:spPr>
        <p:txBody>
          <a:bodyPr wrap="square">
            <a:spAutoFit/>
          </a:bodyPr>
          <a:lstStyle/>
          <a:p>
            <a:r>
              <a:rPr kumimoji="1" lang="zh-CN" altLang="en-US" sz="1800" b="1" dirty="0">
                <a:solidFill>
                  <a:srgbClr val="00B0F0"/>
                </a:solidFill>
              </a:rPr>
              <a:t>未使用大页时页表占用的空间       </a:t>
            </a:r>
          </a:p>
        </p:txBody>
      </p:sp>
    </p:spTree>
    <p:extLst>
      <p:ext uri="{BB962C8B-B14F-4D97-AF65-F5344CB8AC3E}">
        <p14:creationId xmlns:p14="http://schemas.microsoft.com/office/powerpoint/2010/main" val="2383354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64E911-1974-3A6E-B6AB-BBF2B4EAF63B}"/>
              </a:ext>
            </a:extLst>
          </p:cNvPr>
          <p:cNvSpPr>
            <a:spLocks noGrp="1"/>
          </p:cNvSpPr>
          <p:nvPr>
            <p:ph type="title"/>
          </p:nvPr>
        </p:nvSpPr>
        <p:spPr>
          <a:xfrm>
            <a:off x="628650" y="197485"/>
            <a:ext cx="7886700" cy="567219"/>
          </a:xfrm>
        </p:spPr>
        <p:txBody>
          <a:bodyPr/>
          <a:lstStyle/>
          <a:p>
            <a:r>
              <a:rPr kumimoji="1" lang="en-US" altLang="zh-CN" dirty="0"/>
              <a:t>DPDK </a:t>
            </a:r>
            <a:r>
              <a:rPr kumimoji="1" lang="zh-CN" altLang="en-US" dirty="0"/>
              <a:t>关键技术</a:t>
            </a:r>
          </a:p>
        </p:txBody>
      </p:sp>
      <p:sp>
        <p:nvSpPr>
          <p:cNvPr id="3" name="内容占位符 2">
            <a:extLst>
              <a:ext uri="{FF2B5EF4-FFF2-40B4-BE49-F238E27FC236}">
                <a16:creationId xmlns:a16="http://schemas.microsoft.com/office/drawing/2014/main" id="{F721E616-ED7B-13F2-F4B7-4B14254C4622}"/>
              </a:ext>
            </a:extLst>
          </p:cNvPr>
          <p:cNvSpPr>
            <a:spLocks noGrp="1"/>
          </p:cNvSpPr>
          <p:nvPr>
            <p:ph idx="1"/>
          </p:nvPr>
        </p:nvSpPr>
        <p:spPr>
          <a:xfrm>
            <a:off x="565911" y="2507879"/>
            <a:ext cx="7886700" cy="3585418"/>
          </a:xfrm>
        </p:spPr>
        <p:txBody>
          <a:bodyPr>
            <a:normAutofit/>
          </a:bodyPr>
          <a:lstStyle/>
          <a:p>
            <a:endParaRPr kumimoji="1" lang="zh-CN" altLang="en-US" sz="1800" dirty="0"/>
          </a:p>
          <a:p>
            <a:pPr>
              <a:lnSpc>
                <a:spcPct val="110000"/>
              </a:lnSpc>
            </a:pPr>
            <a:r>
              <a:rPr kumimoji="1" lang="zh-CN" altLang="en-US" sz="1800" dirty="0">
                <a:solidFill>
                  <a:srgbClr val="FF0000"/>
                </a:solidFill>
              </a:rPr>
              <a:t>每个进程页表项总条数</a:t>
            </a:r>
            <a:r>
              <a:rPr kumimoji="1" lang="en-US" altLang="zh-CN" sz="1800" dirty="0">
                <a:solidFill>
                  <a:srgbClr val="FF0000"/>
                </a:solidFill>
              </a:rPr>
              <a:t>:               100 * 1024</a:t>
            </a:r>
            <a:r>
              <a:rPr kumimoji="1" lang="en" altLang="zh-CN" sz="1800" dirty="0">
                <a:solidFill>
                  <a:srgbClr val="FF0000"/>
                </a:solidFill>
              </a:rPr>
              <a:t>M /  2M = 51200</a:t>
            </a:r>
            <a:r>
              <a:rPr kumimoji="1" lang="zh-CN" altLang="en-US" sz="1800" dirty="0">
                <a:solidFill>
                  <a:srgbClr val="FF0000"/>
                </a:solidFill>
              </a:rPr>
              <a:t>条；</a:t>
            </a:r>
          </a:p>
          <a:p>
            <a:pPr>
              <a:lnSpc>
                <a:spcPct val="110000"/>
              </a:lnSpc>
            </a:pPr>
            <a:r>
              <a:rPr kumimoji="1" lang="zh-CN" altLang="en-US" sz="1800" dirty="0">
                <a:solidFill>
                  <a:srgbClr val="FF0000"/>
                </a:solidFill>
              </a:rPr>
              <a:t>每个进程页表大小</a:t>
            </a:r>
            <a:r>
              <a:rPr kumimoji="1" lang="en-US" altLang="zh-CN" sz="1800" dirty="0">
                <a:solidFill>
                  <a:srgbClr val="FF0000"/>
                </a:solidFill>
              </a:rPr>
              <a:t>:                       51200 * 4 =  204800</a:t>
            </a:r>
            <a:r>
              <a:rPr kumimoji="1" lang="zh-CN" altLang="en-US" sz="1800" dirty="0">
                <a:solidFill>
                  <a:srgbClr val="FF0000"/>
                </a:solidFill>
              </a:rPr>
              <a:t>字节 </a:t>
            </a:r>
            <a:r>
              <a:rPr kumimoji="1" lang="en-US" altLang="zh-CN" sz="1800" dirty="0">
                <a:solidFill>
                  <a:srgbClr val="FF0000"/>
                </a:solidFill>
              </a:rPr>
              <a:t>=  200</a:t>
            </a:r>
            <a:r>
              <a:rPr kumimoji="1" lang="en" altLang="zh-CN" sz="1800" dirty="0">
                <a:solidFill>
                  <a:srgbClr val="FF0000"/>
                </a:solidFill>
              </a:rPr>
              <a:t>K</a:t>
            </a:r>
            <a:r>
              <a:rPr kumimoji="1" lang="zh-CN" altLang="en" sz="1800" dirty="0">
                <a:solidFill>
                  <a:srgbClr val="FF0000"/>
                </a:solidFill>
              </a:rPr>
              <a:t>；</a:t>
            </a:r>
          </a:p>
          <a:p>
            <a:pPr>
              <a:lnSpc>
                <a:spcPct val="110000"/>
              </a:lnSpc>
            </a:pPr>
            <a:r>
              <a:rPr kumimoji="1" lang="en" altLang="zh-CN" sz="1800" dirty="0">
                <a:solidFill>
                  <a:srgbClr val="FF0000"/>
                </a:solidFill>
              </a:rPr>
              <a:t>2000</a:t>
            </a:r>
            <a:r>
              <a:rPr kumimoji="1" lang="zh-CN" altLang="en-US" sz="1800" dirty="0">
                <a:solidFill>
                  <a:srgbClr val="FF0000"/>
                </a:solidFill>
              </a:rPr>
              <a:t>个进程一共需要占用内存： </a:t>
            </a:r>
            <a:r>
              <a:rPr kumimoji="1" lang="en-US" altLang="zh-CN" sz="1800" dirty="0">
                <a:solidFill>
                  <a:srgbClr val="FF0000"/>
                </a:solidFill>
              </a:rPr>
              <a:t>1 * 200</a:t>
            </a:r>
            <a:r>
              <a:rPr kumimoji="1" lang="en" altLang="zh-CN" sz="1800" dirty="0">
                <a:solidFill>
                  <a:srgbClr val="FF0000"/>
                </a:solidFill>
              </a:rPr>
              <a:t>k = 200K</a:t>
            </a:r>
          </a:p>
          <a:p>
            <a:pPr>
              <a:lnSpc>
                <a:spcPct val="110000"/>
              </a:lnSpc>
            </a:pPr>
            <a:endParaRPr kumimoji="1" lang="en" altLang="zh-CN" sz="1900" dirty="0">
              <a:solidFill>
                <a:srgbClr val="FF0000"/>
              </a:solidFill>
            </a:endParaRPr>
          </a:p>
          <a:p>
            <a:pPr>
              <a:lnSpc>
                <a:spcPct val="110000"/>
              </a:lnSpc>
            </a:pPr>
            <a:r>
              <a:rPr kumimoji="1" lang="zh-CN" altLang="en-US" sz="1800" dirty="0">
                <a:solidFill>
                  <a:srgbClr val="FF0000"/>
                </a:solidFill>
              </a:rPr>
              <a:t>可以看到同样是</a:t>
            </a:r>
            <a:r>
              <a:rPr kumimoji="1" lang="en-US" altLang="zh-CN" sz="1800" dirty="0">
                <a:solidFill>
                  <a:srgbClr val="FF0000"/>
                </a:solidFill>
              </a:rPr>
              <a:t>2000</a:t>
            </a:r>
            <a:r>
              <a:rPr kumimoji="1" lang="zh-CN" altLang="en-US" sz="1800" dirty="0">
                <a:solidFill>
                  <a:srgbClr val="FF0000"/>
                </a:solidFill>
              </a:rPr>
              <a:t>个进程，同样是管理</a:t>
            </a:r>
            <a:r>
              <a:rPr kumimoji="1" lang="en-US" altLang="zh-CN" sz="1800" dirty="0">
                <a:solidFill>
                  <a:srgbClr val="FF0000"/>
                </a:solidFill>
              </a:rPr>
              <a:t>100</a:t>
            </a:r>
            <a:r>
              <a:rPr kumimoji="1" lang="en" altLang="zh-CN" sz="1800" dirty="0">
                <a:solidFill>
                  <a:srgbClr val="FF0000"/>
                </a:solidFill>
              </a:rPr>
              <a:t>G</a:t>
            </a:r>
            <a:r>
              <a:rPr kumimoji="1" lang="zh-CN" altLang="en-US" sz="1800" dirty="0">
                <a:solidFill>
                  <a:srgbClr val="FF0000"/>
                </a:solidFill>
              </a:rPr>
              <a:t>的物理内存，结果却大不相同。使用传统的</a:t>
            </a:r>
            <a:r>
              <a:rPr kumimoji="1" lang="en-US" altLang="zh-CN" sz="1800" dirty="0">
                <a:solidFill>
                  <a:srgbClr val="FF0000"/>
                </a:solidFill>
              </a:rPr>
              <a:t>4</a:t>
            </a:r>
            <a:r>
              <a:rPr kumimoji="1" lang="en" altLang="zh-CN" sz="1800" dirty="0">
                <a:solidFill>
                  <a:srgbClr val="FF0000"/>
                </a:solidFill>
              </a:rPr>
              <a:t>k</a:t>
            </a:r>
            <a:r>
              <a:rPr kumimoji="1" lang="zh-CN" altLang="en-US" sz="1800" dirty="0">
                <a:solidFill>
                  <a:srgbClr val="FF0000"/>
                </a:solidFill>
              </a:rPr>
              <a:t>大小的</a:t>
            </a:r>
            <a:r>
              <a:rPr kumimoji="1" lang="en" altLang="zh-CN" sz="1800" dirty="0">
                <a:solidFill>
                  <a:srgbClr val="FF0000"/>
                </a:solidFill>
              </a:rPr>
              <a:t>page</a:t>
            </a:r>
            <a:r>
              <a:rPr kumimoji="1" lang="zh-CN" altLang="en-US" sz="1800" dirty="0">
                <a:solidFill>
                  <a:srgbClr val="FF0000"/>
                </a:solidFill>
              </a:rPr>
              <a:t>开销竟然会达到惊人的</a:t>
            </a:r>
            <a:r>
              <a:rPr kumimoji="1" lang="en-US" altLang="zh-CN" sz="1800" dirty="0">
                <a:solidFill>
                  <a:srgbClr val="FF0000"/>
                </a:solidFill>
              </a:rPr>
              <a:t>195</a:t>
            </a:r>
            <a:r>
              <a:rPr kumimoji="1" lang="en" altLang="zh-CN" sz="1800" dirty="0">
                <a:solidFill>
                  <a:srgbClr val="FF0000"/>
                </a:solidFill>
              </a:rPr>
              <a:t>G</a:t>
            </a:r>
            <a:r>
              <a:rPr kumimoji="1" lang="zh-CN" altLang="en" sz="1800" dirty="0">
                <a:solidFill>
                  <a:srgbClr val="FF0000"/>
                </a:solidFill>
              </a:rPr>
              <a:t>；</a:t>
            </a:r>
            <a:r>
              <a:rPr kumimoji="1" lang="zh-CN" altLang="en-US" sz="1800" dirty="0">
                <a:solidFill>
                  <a:srgbClr val="FF0000"/>
                </a:solidFill>
              </a:rPr>
              <a:t>而使用</a:t>
            </a:r>
            <a:r>
              <a:rPr kumimoji="1" lang="en-US" altLang="zh-CN" sz="1800" dirty="0">
                <a:solidFill>
                  <a:srgbClr val="FF0000"/>
                </a:solidFill>
              </a:rPr>
              <a:t>2</a:t>
            </a:r>
            <a:r>
              <a:rPr kumimoji="1" lang="en" altLang="zh-CN" sz="1800" dirty="0">
                <a:solidFill>
                  <a:srgbClr val="FF0000"/>
                </a:solidFill>
              </a:rPr>
              <a:t>M</a:t>
            </a:r>
            <a:r>
              <a:rPr kumimoji="1" lang="zh-CN" altLang="en-US" sz="1800" dirty="0">
                <a:solidFill>
                  <a:srgbClr val="FF0000"/>
                </a:solidFill>
              </a:rPr>
              <a:t>的</a:t>
            </a:r>
            <a:r>
              <a:rPr kumimoji="1" lang="en" altLang="zh-CN" sz="1800" dirty="0" err="1">
                <a:solidFill>
                  <a:srgbClr val="FF0000"/>
                </a:solidFill>
              </a:rPr>
              <a:t>hugepages</a:t>
            </a:r>
            <a:r>
              <a:rPr kumimoji="1" lang="zh-CN" altLang="en" sz="1800" dirty="0">
                <a:solidFill>
                  <a:srgbClr val="FF0000"/>
                </a:solidFill>
              </a:rPr>
              <a:t>，</a:t>
            </a:r>
            <a:r>
              <a:rPr kumimoji="1" lang="zh-CN" altLang="en-US" sz="1800" dirty="0">
                <a:solidFill>
                  <a:srgbClr val="FF0000"/>
                </a:solidFill>
              </a:rPr>
              <a:t>开销只有</a:t>
            </a:r>
            <a:r>
              <a:rPr kumimoji="1" lang="en-US" altLang="zh-CN" sz="1800" dirty="0">
                <a:solidFill>
                  <a:srgbClr val="FF0000"/>
                </a:solidFill>
              </a:rPr>
              <a:t>200</a:t>
            </a:r>
            <a:r>
              <a:rPr kumimoji="1" lang="en" altLang="zh-CN" sz="1800" dirty="0">
                <a:solidFill>
                  <a:srgbClr val="FF0000"/>
                </a:solidFill>
              </a:rPr>
              <a:t>K</a:t>
            </a:r>
            <a:r>
              <a:rPr kumimoji="1" lang="zh-CN" altLang="en" sz="1800" dirty="0">
                <a:solidFill>
                  <a:srgbClr val="FF0000"/>
                </a:solidFill>
              </a:rPr>
              <a:t>。</a:t>
            </a:r>
            <a:endParaRPr kumimoji="1" lang="zh-CN" altLang="en-US" sz="1800" dirty="0">
              <a:solidFill>
                <a:srgbClr val="FF0000"/>
              </a:solidFill>
            </a:endParaRPr>
          </a:p>
        </p:txBody>
      </p:sp>
      <p:sp>
        <p:nvSpPr>
          <p:cNvPr id="4" name="文本框 3">
            <a:extLst>
              <a:ext uri="{FF2B5EF4-FFF2-40B4-BE49-F238E27FC236}">
                <a16:creationId xmlns:a16="http://schemas.microsoft.com/office/drawing/2014/main" id="{63479272-A1A5-E1A4-0089-21DAB5A827DF}"/>
              </a:ext>
            </a:extLst>
          </p:cNvPr>
          <p:cNvSpPr txBox="1"/>
          <p:nvPr/>
        </p:nvSpPr>
        <p:spPr>
          <a:xfrm>
            <a:off x="606615" y="1062754"/>
            <a:ext cx="4572000" cy="424732"/>
          </a:xfrm>
          <a:prstGeom prst="rect">
            <a:avLst/>
          </a:prstGeom>
          <a:noFill/>
        </p:spPr>
        <p:txBody>
          <a:bodyPr wrap="square">
            <a:spAutoFit/>
          </a:bodyPr>
          <a:lstStyle/>
          <a:p>
            <a:pPr algn="l"/>
            <a:r>
              <a:rPr lang="en" altLang="zh-CN" sz="2400" b="1" dirty="0" err="1">
                <a:solidFill>
                  <a:srgbClr val="C00000"/>
                </a:solidFill>
                <a:latin typeface="-apple-system"/>
              </a:rPr>
              <a:t>HugePages</a:t>
            </a:r>
            <a:endParaRPr lang="en" altLang="zh-CN" sz="2400" b="1" dirty="0">
              <a:solidFill>
                <a:srgbClr val="C00000"/>
              </a:solidFill>
              <a:latin typeface="-apple-system"/>
            </a:endParaRPr>
          </a:p>
        </p:txBody>
      </p:sp>
      <p:sp>
        <p:nvSpPr>
          <p:cNvPr id="6" name="文本框 5">
            <a:extLst>
              <a:ext uri="{FF2B5EF4-FFF2-40B4-BE49-F238E27FC236}">
                <a16:creationId xmlns:a16="http://schemas.microsoft.com/office/drawing/2014/main" id="{B7D0CDAA-3534-56F2-2CAC-4168B1156C2B}"/>
              </a:ext>
            </a:extLst>
          </p:cNvPr>
          <p:cNvSpPr txBox="1"/>
          <p:nvPr/>
        </p:nvSpPr>
        <p:spPr>
          <a:xfrm>
            <a:off x="588938" y="1556792"/>
            <a:ext cx="8015510" cy="1449628"/>
          </a:xfrm>
          <a:prstGeom prst="rect">
            <a:avLst/>
          </a:prstGeom>
          <a:noFill/>
        </p:spPr>
        <p:txBody>
          <a:bodyPr wrap="square">
            <a:spAutoFit/>
          </a:bodyPr>
          <a:lstStyle/>
          <a:p>
            <a:r>
              <a:rPr kumimoji="1" lang="zh-CN" altLang="en-US" sz="1800" dirty="0"/>
              <a:t> 还是这个例子，假设</a:t>
            </a:r>
            <a:r>
              <a:rPr kumimoji="1" lang="en-US" altLang="zh-CN" sz="1800" dirty="0"/>
              <a:t>32</a:t>
            </a:r>
            <a:r>
              <a:rPr kumimoji="1" lang="zh-CN" altLang="en-US" sz="1800" dirty="0"/>
              <a:t>位</a:t>
            </a:r>
            <a:r>
              <a:rPr kumimoji="1" lang="en" altLang="zh-CN" sz="1800" dirty="0" err="1"/>
              <a:t>linux</a:t>
            </a:r>
            <a:r>
              <a:rPr kumimoji="1" lang="zh-CN" altLang="en-US" sz="1800" dirty="0"/>
              <a:t>操作系统上物理内存</a:t>
            </a:r>
            <a:r>
              <a:rPr kumimoji="1" lang="en-US" altLang="zh-CN" sz="1800" dirty="0"/>
              <a:t>100</a:t>
            </a:r>
            <a:r>
              <a:rPr kumimoji="1" lang="en" altLang="zh-CN" sz="1800" dirty="0"/>
              <a:t>G</a:t>
            </a:r>
            <a:r>
              <a:rPr kumimoji="1" lang="zh-CN" altLang="en" sz="1800" dirty="0"/>
              <a:t>， </a:t>
            </a:r>
            <a:r>
              <a:rPr kumimoji="1" lang="zh-CN" altLang="en-US" sz="1800" dirty="0"/>
              <a:t>现在每个页大小为</a:t>
            </a:r>
            <a:r>
              <a:rPr kumimoji="1" lang="en-US" altLang="zh-CN" sz="1800" dirty="0"/>
              <a:t>2</a:t>
            </a:r>
            <a:r>
              <a:rPr kumimoji="1" lang="en" altLang="zh-CN" sz="1800" dirty="0"/>
              <a:t>M</a:t>
            </a:r>
            <a:r>
              <a:rPr kumimoji="1" lang="zh-CN" altLang="en" sz="1800" dirty="0"/>
              <a:t>， </a:t>
            </a:r>
            <a:r>
              <a:rPr kumimoji="1" lang="zh-CN" altLang="en-US" sz="1800" dirty="0"/>
              <a:t>每个页表项占用</a:t>
            </a:r>
            <a:r>
              <a:rPr kumimoji="1" lang="en-US" altLang="zh-CN" sz="1800" dirty="0"/>
              <a:t>4</a:t>
            </a:r>
            <a:r>
              <a:rPr kumimoji="1" lang="zh-CN" altLang="en-US" sz="1800" dirty="0"/>
              <a:t>个字节， 系统上一共运行着</a:t>
            </a:r>
            <a:r>
              <a:rPr kumimoji="1" lang="en-US" altLang="zh-CN" sz="1800" dirty="0"/>
              <a:t>2000</a:t>
            </a:r>
            <a:r>
              <a:rPr kumimoji="1" lang="zh-CN" altLang="en-US" sz="1800" dirty="0"/>
              <a:t>个进程，则这</a:t>
            </a:r>
            <a:r>
              <a:rPr kumimoji="1" lang="en-US" altLang="zh-CN" sz="1800" dirty="0"/>
              <a:t>2000</a:t>
            </a:r>
            <a:r>
              <a:rPr kumimoji="1" lang="zh-CN" altLang="en-US" sz="1800" dirty="0"/>
              <a:t>个进程的页表需要占用多少内存呢？</a:t>
            </a:r>
          </a:p>
          <a:p>
            <a:endParaRPr kumimoji="1" lang="zh-CN" altLang="en-US" sz="1800" dirty="0"/>
          </a:p>
          <a:p>
            <a:r>
              <a:rPr kumimoji="1" lang="zh-CN" altLang="en-US" sz="1800" dirty="0"/>
              <a:t>        </a:t>
            </a:r>
            <a:endParaRPr lang="zh-CN" altLang="en-US" dirty="0"/>
          </a:p>
        </p:txBody>
      </p:sp>
      <p:sp>
        <p:nvSpPr>
          <p:cNvPr id="8" name="文本框 7">
            <a:extLst>
              <a:ext uri="{FF2B5EF4-FFF2-40B4-BE49-F238E27FC236}">
                <a16:creationId xmlns:a16="http://schemas.microsoft.com/office/drawing/2014/main" id="{7F3CAF5B-20FA-4599-23F4-D539FBFF83F3}"/>
              </a:ext>
            </a:extLst>
          </p:cNvPr>
          <p:cNvSpPr txBox="1"/>
          <p:nvPr/>
        </p:nvSpPr>
        <p:spPr>
          <a:xfrm>
            <a:off x="2866058" y="1104304"/>
            <a:ext cx="4572000" cy="341632"/>
          </a:xfrm>
          <a:prstGeom prst="rect">
            <a:avLst/>
          </a:prstGeom>
          <a:noFill/>
        </p:spPr>
        <p:txBody>
          <a:bodyPr wrap="square">
            <a:spAutoFit/>
          </a:bodyPr>
          <a:lstStyle/>
          <a:p>
            <a:r>
              <a:rPr kumimoji="1" lang="zh-CN" altLang="en-US" sz="1800" b="1" dirty="0">
                <a:solidFill>
                  <a:srgbClr val="00B0F0"/>
                </a:solidFill>
              </a:rPr>
              <a:t>使用大页时页表占用的空间       </a:t>
            </a:r>
          </a:p>
        </p:txBody>
      </p:sp>
      <p:sp>
        <p:nvSpPr>
          <p:cNvPr id="7" name="文本框 6">
            <a:extLst>
              <a:ext uri="{FF2B5EF4-FFF2-40B4-BE49-F238E27FC236}">
                <a16:creationId xmlns:a16="http://schemas.microsoft.com/office/drawing/2014/main" id="{29B5A1F6-D610-4D22-98B8-DC5D85424E9D}"/>
              </a:ext>
            </a:extLst>
          </p:cNvPr>
          <p:cNvSpPr txBox="1"/>
          <p:nvPr/>
        </p:nvSpPr>
        <p:spPr>
          <a:xfrm>
            <a:off x="691389" y="5475311"/>
            <a:ext cx="8159526" cy="1152495"/>
          </a:xfrm>
          <a:prstGeom prst="rect">
            <a:avLst/>
          </a:prstGeom>
          <a:noFill/>
        </p:spPr>
        <p:txBody>
          <a:bodyPr wrap="square">
            <a:spAutoFit/>
          </a:bodyPr>
          <a:lstStyle/>
          <a:p>
            <a:pPr>
              <a:lnSpc>
                <a:spcPct val="110000"/>
              </a:lnSpc>
            </a:pPr>
            <a:r>
              <a:rPr kumimoji="1" lang="zh-CN" altLang="en-US" sz="1600" dirty="0">
                <a:solidFill>
                  <a:schemeClr val="accent1">
                    <a:lumMod val="50000"/>
                  </a:schemeClr>
                </a:solidFill>
              </a:rPr>
              <a:t>因为共享内存的缘故，在使用</a:t>
            </a:r>
            <a:r>
              <a:rPr kumimoji="1" lang="en" altLang="zh-CN" sz="1600" dirty="0" err="1">
                <a:solidFill>
                  <a:schemeClr val="accent1">
                    <a:lumMod val="50000"/>
                  </a:schemeClr>
                </a:solidFill>
              </a:rPr>
              <a:t>hugepages</a:t>
            </a:r>
            <a:r>
              <a:rPr kumimoji="1" lang="zh-CN" altLang="en-US" sz="1600" dirty="0">
                <a:solidFill>
                  <a:schemeClr val="accent1">
                    <a:lumMod val="50000"/>
                  </a:schemeClr>
                </a:solidFill>
              </a:rPr>
              <a:t>大页时， 这些大页内存存放在共享内存中， 大页表也存放到共享内存中，因此不管系统有多少个进程，都将共享这些大页内存以及大页表。因此</a:t>
            </a:r>
            <a:r>
              <a:rPr kumimoji="1" lang="en-US" altLang="zh-CN" sz="1600" dirty="0">
                <a:solidFill>
                  <a:schemeClr val="accent1">
                    <a:lumMod val="50000"/>
                  </a:schemeClr>
                </a:solidFill>
              </a:rPr>
              <a:t>4</a:t>
            </a:r>
            <a:r>
              <a:rPr kumimoji="1" lang="en" altLang="zh-CN" sz="1600" dirty="0">
                <a:solidFill>
                  <a:schemeClr val="accent1">
                    <a:lumMod val="50000"/>
                  </a:schemeClr>
                </a:solidFill>
              </a:rPr>
              <a:t>k</a:t>
            </a:r>
            <a:r>
              <a:rPr kumimoji="1" lang="zh-CN" altLang="en-US" sz="1600" dirty="0">
                <a:solidFill>
                  <a:schemeClr val="accent1">
                    <a:lumMod val="50000"/>
                  </a:schemeClr>
                </a:solidFill>
              </a:rPr>
              <a:t>页大小时，每个进程都有一个属于自己的页表； 而</a:t>
            </a:r>
            <a:r>
              <a:rPr kumimoji="1" lang="en-US" altLang="zh-CN" sz="1600" dirty="0">
                <a:solidFill>
                  <a:schemeClr val="accent1">
                    <a:lumMod val="50000"/>
                  </a:schemeClr>
                </a:solidFill>
              </a:rPr>
              <a:t>2</a:t>
            </a:r>
            <a:r>
              <a:rPr kumimoji="1" lang="en" altLang="zh-CN" sz="1600" dirty="0">
                <a:solidFill>
                  <a:schemeClr val="accent1">
                    <a:lumMod val="50000"/>
                  </a:schemeClr>
                </a:solidFill>
              </a:rPr>
              <a:t>M</a:t>
            </a:r>
            <a:r>
              <a:rPr kumimoji="1" lang="zh-CN" altLang="en-US" sz="1600" dirty="0">
                <a:solidFill>
                  <a:schemeClr val="accent1">
                    <a:lumMod val="50000"/>
                  </a:schemeClr>
                </a:solidFill>
              </a:rPr>
              <a:t>的大页时，系统只有一个大页表，所有进程共享这个大页表。</a:t>
            </a:r>
          </a:p>
        </p:txBody>
      </p:sp>
    </p:spTree>
    <p:extLst>
      <p:ext uri="{BB962C8B-B14F-4D97-AF65-F5344CB8AC3E}">
        <p14:creationId xmlns:p14="http://schemas.microsoft.com/office/powerpoint/2010/main" val="2395759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85A98A6-9635-7445-A32B-7AB7CBE75E3D}"/>
              </a:ext>
            </a:extLst>
          </p:cNvPr>
          <p:cNvSpPr>
            <a:spLocks noGrp="1"/>
          </p:cNvSpPr>
          <p:nvPr>
            <p:ph type="title"/>
          </p:nvPr>
        </p:nvSpPr>
        <p:spPr>
          <a:xfrm>
            <a:off x="539552" y="226220"/>
            <a:ext cx="4514850" cy="666750"/>
          </a:xfrm>
        </p:spPr>
        <p:txBody>
          <a:bodyPr wrap="none">
            <a:spAutoFit/>
          </a:bodyPr>
          <a:lstStyle/>
          <a:p>
            <a:pPr algn="ctr" eaLnBrk="1" hangingPunct="1">
              <a:defRPr/>
            </a:pPr>
            <a:r>
              <a:rPr kumimoji="1" lang="en-US" altLang="zh-CN" sz="4400" dirty="0">
                <a:solidFill>
                  <a:srgbClr val="AB620E"/>
                </a:solidFill>
                <a:latin typeface="Arial" charset="0"/>
                <a:ea typeface="隶书" charset="0"/>
              </a:rPr>
              <a:t>DPDK</a:t>
            </a:r>
            <a:r>
              <a:rPr kumimoji="1" lang="zh-CN" altLang="en-US" sz="4400" dirty="0">
                <a:solidFill>
                  <a:srgbClr val="AB620E"/>
                </a:solidFill>
                <a:latin typeface="Arial" charset="0"/>
                <a:ea typeface="隶书" charset="0"/>
              </a:rPr>
              <a:t>的核心技术</a:t>
            </a:r>
            <a:endParaRPr kumimoji="1" lang="en-US" altLang="zh-CN" sz="4400" dirty="0">
              <a:solidFill>
                <a:srgbClr val="AB620E"/>
              </a:solidFill>
              <a:latin typeface="Arial" charset="0"/>
              <a:ea typeface="隶书" charset="0"/>
            </a:endParaRPr>
          </a:p>
        </p:txBody>
      </p:sp>
      <p:sp>
        <p:nvSpPr>
          <p:cNvPr id="44034" name="矩形 4">
            <a:extLst>
              <a:ext uri="{FF2B5EF4-FFF2-40B4-BE49-F238E27FC236}">
                <a16:creationId xmlns:a16="http://schemas.microsoft.com/office/drawing/2014/main" id="{3B472EB7-0C02-F081-65B0-E95C6BB0004C}"/>
              </a:ext>
            </a:extLst>
          </p:cNvPr>
          <p:cNvSpPr>
            <a:spLocks noChangeArrowheads="1"/>
          </p:cNvSpPr>
          <p:nvPr/>
        </p:nvSpPr>
        <p:spPr bwMode="auto">
          <a:xfrm>
            <a:off x="323528" y="1334255"/>
            <a:ext cx="87122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buFont typeface="Wingdings" pitchFamily="2" charset="2"/>
              <a:buChar char="p"/>
            </a:pPr>
            <a:r>
              <a:rPr lang="zh-CN" altLang="en-US" sz="3600" b="1" dirty="0">
                <a:solidFill>
                  <a:srgbClr val="8E4221"/>
                </a:solidFill>
                <a:latin typeface="Lato" panose="020F0502020204030204" pitchFamily="34" charset="0"/>
              </a:rPr>
              <a:t>内存池技术</a:t>
            </a:r>
            <a:endParaRPr lang="en-US" altLang="zh-CN" sz="3600" b="1" dirty="0">
              <a:solidFill>
                <a:srgbClr val="8E4221"/>
              </a:solidFill>
              <a:latin typeface="Lato" panose="020F0502020204030204" pitchFamily="34" charset="0"/>
            </a:endParaRPr>
          </a:p>
          <a:p>
            <a:pPr algn="just"/>
            <a:r>
              <a:rPr lang="en-US" altLang="zh-CN" sz="2400" dirty="0">
                <a:solidFill>
                  <a:srgbClr val="314659"/>
                </a:solidFill>
                <a:latin typeface="Lato" panose="020F0502020204030204" pitchFamily="34" charset="0"/>
              </a:rPr>
              <a:t>DPDK</a:t>
            </a:r>
            <a:r>
              <a:rPr lang="zh-CN" altLang="en-US" sz="2400" dirty="0">
                <a:solidFill>
                  <a:srgbClr val="314659"/>
                </a:solidFill>
                <a:latin typeface="Lato" panose="020F0502020204030204" pitchFamily="34" charset="0"/>
              </a:rPr>
              <a:t>在用户空间实现了一套精巧的内存池技术，内核空间和用户空间的内存交互不进行拷贝，只做控制权转移。这样，当收发数据包时，就减少了内存拷贝的开销。</a:t>
            </a:r>
          </a:p>
        </p:txBody>
      </p:sp>
      <p:sp>
        <p:nvSpPr>
          <p:cNvPr id="44035" name="矩形 7">
            <a:extLst>
              <a:ext uri="{FF2B5EF4-FFF2-40B4-BE49-F238E27FC236}">
                <a16:creationId xmlns:a16="http://schemas.microsoft.com/office/drawing/2014/main" id="{35B1D62A-BD49-12AA-DF89-E5FC01054871}"/>
              </a:ext>
            </a:extLst>
          </p:cNvPr>
          <p:cNvSpPr>
            <a:spLocks noChangeArrowheads="1"/>
          </p:cNvSpPr>
          <p:nvPr/>
        </p:nvSpPr>
        <p:spPr bwMode="auto">
          <a:xfrm>
            <a:off x="323528" y="3429000"/>
            <a:ext cx="87122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buFont typeface="Wingdings" pitchFamily="2" charset="2"/>
              <a:buChar char="p"/>
            </a:pPr>
            <a:r>
              <a:rPr lang="zh-CN" altLang="en-US" sz="3600" b="1" dirty="0">
                <a:solidFill>
                  <a:srgbClr val="8E4221"/>
                </a:solidFill>
                <a:latin typeface="Lato" panose="020F0502020204030204" pitchFamily="34" charset="0"/>
              </a:rPr>
              <a:t>大页内存管理</a:t>
            </a:r>
            <a:endParaRPr lang="en-US" altLang="zh-CN" sz="3600" b="1" dirty="0">
              <a:solidFill>
                <a:srgbClr val="8E4221"/>
              </a:solidFill>
              <a:latin typeface="Lato" panose="020F0502020204030204" pitchFamily="34" charset="0"/>
            </a:endParaRPr>
          </a:p>
          <a:p>
            <a:pPr algn="just"/>
            <a:r>
              <a:rPr lang="en-US" altLang="zh-CN" sz="2400" dirty="0" err="1">
                <a:solidFill>
                  <a:srgbClr val="314659"/>
                </a:solidFill>
                <a:latin typeface="Lato" panose="020F0502020204030204" pitchFamily="34" charset="0"/>
              </a:rPr>
              <a:t>dpdk</a:t>
            </a:r>
            <a:r>
              <a:rPr lang="en-US" altLang="zh-CN" sz="2400" dirty="0">
                <a:solidFill>
                  <a:srgbClr val="314659"/>
                </a:solidFill>
                <a:latin typeface="Lato" panose="020F0502020204030204" pitchFamily="34" charset="0"/>
              </a:rPr>
              <a:t> </a:t>
            </a:r>
            <a:r>
              <a:rPr lang="zh-CN" altLang="en-US" sz="2400" dirty="0">
                <a:solidFill>
                  <a:srgbClr val="314659"/>
                </a:solidFill>
                <a:latin typeface="Lato" panose="020F0502020204030204" pitchFamily="34" charset="0"/>
              </a:rPr>
              <a:t>实现了一组大页内存分配、使用和释放的 </a:t>
            </a:r>
            <a:r>
              <a:rPr lang="en-US" altLang="zh-CN" sz="2400" dirty="0">
                <a:solidFill>
                  <a:srgbClr val="314659"/>
                </a:solidFill>
                <a:latin typeface="Lato" panose="020F0502020204030204" pitchFamily="34" charset="0"/>
              </a:rPr>
              <a:t>API</a:t>
            </a:r>
            <a:r>
              <a:rPr lang="zh-CN" altLang="en-US" sz="2400" dirty="0">
                <a:solidFill>
                  <a:srgbClr val="314659"/>
                </a:solidFill>
                <a:latin typeface="Lato" panose="020F0502020204030204" pitchFamily="34" charset="0"/>
              </a:rPr>
              <a:t>，上层应用可以很方便使用 </a:t>
            </a:r>
            <a:r>
              <a:rPr lang="en-US" altLang="zh-CN" sz="2400" dirty="0">
                <a:solidFill>
                  <a:srgbClr val="314659"/>
                </a:solidFill>
                <a:latin typeface="Lato" panose="020F0502020204030204" pitchFamily="34" charset="0"/>
              </a:rPr>
              <a:t>API </a:t>
            </a:r>
            <a:r>
              <a:rPr lang="zh-CN" altLang="en-US" sz="2400" dirty="0">
                <a:solidFill>
                  <a:srgbClr val="314659"/>
                </a:solidFill>
                <a:latin typeface="Lato" panose="020F0502020204030204" pitchFamily="34" charset="0"/>
              </a:rPr>
              <a:t>申请使用大页内存，同时也兼容普通的内存申请。</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5BB23B-C2AB-76F6-D3E8-D6FB662144DA}"/>
              </a:ext>
            </a:extLst>
          </p:cNvPr>
          <p:cNvSpPr>
            <a:spLocks noGrp="1"/>
          </p:cNvSpPr>
          <p:nvPr>
            <p:ph type="title"/>
          </p:nvPr>
        </p:nvSpPr>
        <p:spPr>
          <a:xfrm>
            <a:off x="467544" y="188640"/>
            <a:ext cx="4514850" cy="666750"/>
          </a:xfrm>
        </p:spPr>
        <p:txBody>
          <a:bodyPr wrap="none">
            <a:spAutoFit/>
          </a:bodyPr>
          <a:lstStyle/>
          <a:p>
            <a:pPr algn="ctr" eaLnBrk="1" hangingPunct="1">
              <a:defRPr/>
            </a:pPr>
            <a:r>
              <a:rPr kumimoji="1" lang="en-US" altLang="zh-CN" sz="4400">
                <a:solidFill>
                  <a:srgbClr val="AB620E"/>
                </a:solidFill>
                <a:latin typeface="Arial" charset="0"/>
                <a:ea typeface="隶书" charset="0"/>
              </a:rPr>
              <a:t>DPDK</a:t>
            </a:r>
            <a:r>
              <a:rPr kumimoji="1" lang="zh-CN" altLang="en-US" sz="4400">
                <a:solidFill>
                  <a:srgbClr val="AB620E"/>
                </a:solidFill>
                <a:latin typeface="Arial" charset="0"/>
                <a:ea typeface="隶书" charset="0"/>
              </a:rPr>
              <a:t>的核心技术</a:t>
            </a:r>
            <a:endParaRPr kumimoji="1" lang="en-US" altLang="zh-CN" sz="4400">
              <a:solidFill>
                <a:srgbClr val="AB620E"/>
              </a:solidFill>
              <a:latin typeface="Arial" charset="0"/>
              <a:ea typeface="隶书" charset="0"/>
            </a:endParaRPr>
          </a:p>
        </p:txBody>
      </p:sp>
      <p:sp>
        <p:nvSpPr>
          <p:cNvPr id="46082" name="矩形 4">
            <a:extLst>
              <a:ext uri="{FF2B5EF4-FFF2-40B4-BE49-F238E27FC236}">
                <a16:creationId xmlns:a16="http://schemas.microsoft.com/office/drawing/2014/main" id="{648622B6-0281-80AD-73BE-74A9A679E38A}"/>
              </a:ext>
            </a:extLst>
          </p:cNvPr>
          <p:cNvSpPr>
            <a:spLocks noChangeArrowheads="1"/>
          </p:cNvSpPr>
          <p:nvPr/>
        </p:nvSpPr>
        <p:spPr bwMode="auto">
          <a:xfrm>
            <a:off x="323528" y="1327807"/>
            <a:ext cx="87122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buFont typeface="Wingdings" pitchFamily="2" charset="2"/>
              <a:buChar char="p"/>
            </a:pPr>
            <a:r>
              <a:rPr lang="zh-CN" altLang="en-US" sz="3600" b="1" dirty="0">
                <a:solidFill>
                  <a:srgbClr val="8E4221"/>
                </a:solidFill>
                <a:latin typeface="Lato" panose="020F0502020204030204" pitchFamily="34" charset="0"/>
              </a:rPr>
              <a:t>无锁环形队列</a:t>
            </a:r>
            <a:endParaRPr lang="en-US" altLang="zh-CN" sz="3600" b="1" dirty="0">
              <a:solidFill>
                <a:srgbClr val="8E4221"/>
              </a:solidFill>
              <a:latin typeface="Lato" panose="020F0502020204030204" pitchFamily="34" charset="0"/>
            </a:endParaRPr>
          </a:p>
          <a:p>
            <a:r>
              <a:rPr lang="en-US" altLang="zh-CN" sz="2400" dirty="0" err="1">
                <a:solidFill>
                  <a:srgbClr val="4F4F4F"/>
                </a:solidFill>
                <a:latin typeface="微软雅黑" panose="020B0503020204020204" pitchFamily="34" charset="-122"/>
                <a:ea typeface="微软雅黑" panose="020B0503020204020204" pitchFamily="34" charset="-122"/>
              </a:rPr>
              <a:t>dpdk</a:t>
            </a:r>
            <a:r>
              <a:rPr lang="en-US" altLang="zh-CN" sz="2400" dirty="0">
                <a:solidFill>
                  <a:srgbClr val="4F4F4F"/>
                </a:solidFill>
                <a:latin typeface="微软雅黑" panose="020B0503020204020204" pitchFamily="34" charset="-122"/>
                <a:ea typeface="微软雅黑" panose="020B0503020204020204" pitchFamily="34" charset="-122"/>
              </a:rPr>
              <a:t> </a:t>
            </a:r>
            <a:r>
              <a:rPr lang="zh-CN" altLang="en-US" sz="2400" dirty="0">
                <a:solidFill>
                  <a:srgbClr val="4F4F4F"/>
                </a:solidFill>
                <a:latin typeface="微软雅黑" panose="020B0503020204020204" pitchFamily="34" charset="-122"/>
                <a:ea typeface="微软雅黑" panose="020B0503020204020204" pitchFamily="34" charset="-122"/>
              </a:rPr>
              <a:t>基于 </a:t>
            </a:r>
            <a:r>
              <a:rPr lang="en-US" altLang="zh-CN" sz="2400" dirty="0">
                <a:solidFill>
                  <a:srgbClr val="4F4F4F"/>
                </a:solidFill>
                <a:latin typeface="微软雅黑" panose="020B0503020204020204" pitchFamily="34" charset="-122"/>
                <a:ea typeface="微软雅黑" panose="020B0503020204020204" pitchFamily="34" charset="-122"/>
              </a:rPr>
              <a:t>Linux </a:t>
            </a:r>
            <a:r>
              <a:rPr lang="zh-CN" altLang="en-US" sz="2400" dirty="0">
                <a:solidFill>
                  <a:srgbClr val="4F4F4F"/>
                </a:solidFill>
                <a:latin typeface="微软雅黑" panose="020B0503020204020204" pitchFamily="34" charset="-122"/>
                <a:ea typeface="微软雅黑" panose="020B0503020204020204" pitchFamily="34" charset="-122"/>
              </a:rPr>
              <a:t>内核的无锁环形缓冲 </a:t>
            </a:r>
            <a:r>
              <a:rPr lang="en-US" altLang="zh-CN" sz="2400" dirty="0" err="1">
                <a:solidFill>
                  <a:srgbClr val="4F4F4F"/>
                </a:solidFill>
                <a:latin typeface="微软雅黑" panose="020B0503020204020204" pitchFamily="34" charset="-122"/>
                <a:ea typeface="微软雅黑" panose="020B0503020204020204" pitchFamily="34" charset="-122"/>
              </a:rPr>
              <a:t>kfifo</a:t>
            </a:r>
            <a:r>
              <a:rPr lang="en-US" altLang="zh-CN" sz="2400" dirty="0">
                <a:solidFill>
                  <a:srgbClr val="4F4F4F"/>
                </a:solidFill>
                <a:latin typeface="微软雅黑" panose="020B0503020204020204" pitchFamily="34" charset="-122"/>
                <a:ea typeface="微软雅黑" panose="020B0503020204020204" pitchFamily="34" charset="-122"/>
              </a:rPr>
              <a:t> </a:t>
            </a:r>
            <a:r>
              <a:rPr lang="zh-CN" altLang="en-US" sz="2400" dirty="0">
                <a:solidFill>
                  <a:srgbClr val="4F4F4F"/>
                </a:solidFill>
                <a:latin typeface="微软雅黑" panose="020B0503020204020204" pitchFamily="34" charset="-122"/>
                <a:ea typeface="微软雅黑" panose="020B0503020204020204" pitchFamily="34" charset="-122"/>
              </a:rPr>
              <a:t>实现了自己的一套无锁机制。支持单生产者入列</a:t>
            </a:r>
            <a:r>
              <a:rPr lang="en-US" altLang="zh-CN" sz="2400" dirty="0">
                <a:solidFill>
                  <a:srgbClr val="4F4F4F"/>
                </a:solidFill>
                <a:latin typeface="微软雅黑" panose="020B0503020204020204" pitchFamily="34" charset="-122"/>
                <a:ea typeface="微软雅黑" panose="020B0503020204020204" pitchFamily="34" charset="-122"/>
              </a:rPr>
              <a:t>/</a:t>
            </a:r>
            <a:r>
              <a:rPr lang="zh-CN" altLang="en-US" sz="2400" dirty="0">
                <a:solidFill>
                  <a:srgbClr val="4F4F4F"/>
                </a:solidFill>
                <a:latin typeface="微软雅黑" panose="020B0503020204020204" pitchFamily="34" charset="-122"/>
                <a:ea typeface="微软雅黑" panose="020B0503020204020204" pitchFamily="34" charset="-122"/>
              </a:rPr>
              <a:t>单消费者出列和多生产者入列</a:t>
            </a:r>
            <a:r>
              <a:rPr lang="en-US" altLang="zh-CN" sz="2400" dirty="0">
                <a:solidFill>
                  <a:srgbClr val="4F4F4F"/>
                </a:solidFill>
                <a:latin typeface="微软雅黑" panose="020B0503020204020204" pitchFamily="34" charset="-122"/>
                <a:ea typeface="微软雅黑" panose="020B0503020204020204" pitchFamily="34" charset="-122"/>
              </a:rPr>
              <a:t>/</a:t>
            </a:r>
            <a:r>
              <a:rPr lang="zh-CN" altLang="en-US" sz="2400" dirty="0">
                <a:solidFill>
                  <a:srgbClr val="4F4F4F"/>
                </a:solidFill>
                <a:latin typeface="微软雅黑" panose="020B0503020204020204" pitchFamily="34" charset="-122"/>
                <a:ea typeface="微软雅黑" panose="020B0503020204020204" pitchFamily="34" charset="-122"/>
              </a:rPr>
              <a:t>多消费者出列操作，在数据传输的时候，降低性能的同时还能保证数据的同步。</a:t>
            </a:r>
          </a:p>
        </p:txBody>
      </p:sp>
      <p:sp>
        <p:nvSpPr>
          <p:cNvPr id="46083" name="矩形 2">
            <a:extLst>
              <a:ext uri="{FF2B5EF4-FFF2-40B4-BE49-F238E27FC236}">
                <a16:creationId xmlns:a16="http://schemas.microsoft.com/office/drawing/2014/main" id="{2B244FB0-40AB-C7D5-EA03-01C3521295E4}"/>
              </a:ext>
            </a:extLst>
          </p:cNvPr>
          <p:cNvSpPr>
            <a:spLocks noChangeArrowheads="1"/>
          </p:cNvSpPr>
          <p:nvPr/>
        </p:nvSpPr>
        <p:spPr bwMode="auto">
          <a:xfrm>
            <a:off x="323528" y="3924299"/>
            <a:ext cx="828040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buFont typeface="Wingdings" pitchFamily="2" charset="2"/>
              <a:buChar char="p"/>
            </a:pPr>
            <a:r>
              <a:rPr lang="en-US" altLang="zh-CN" sz="3600" b="1" dirty="0">
                <a:solidFill>
                  <a:srgbClr val="8E4221"/>
                </a:solidFill>
                <a:latin typeface="Lato" panose="020F0502020204030204" pitchFamily="34" charset="0"/>
              </a:rPr>
              <a:t>poll-mode</a:t>
            </a:r>
            <a:r>
              <a:rPr lang="zh-CN" altLang="en-US" sz="3600" b="1" dirty="0">
                <a:solidFill>
                  <a:srgbClr val="8E4221"/>
                </a:solidFill>
                <a:latin typeface="Lato" panose="020F0502020204030204" pitchFamily="34" charset="0"/>
              </a:rPr>
              <a:t>网卡驱动</a:t>
            </a:r>
          </a:p>
          <a:p>
            <a:r>
              <a:rPr lang="en-US" altLang="zh-CN" sz="2400" dirty="0">
                <a:solidFill>
                  <a:srgbClr val="4F4F4F"/>
                </a:solidFill>
                <a:latin typeface="微软雅黑" panose="020B0503020204020204" pitchFamily="34" charset="-122"/>
                <a:ea typeface="微软雅黑" panose="020B0503020204020204" pitchFamily="34" charset="-122"/>
              </a:rPr>
              <a:t>DPDK</a:t>
            </a:r>
            <a:r>
              <a:rPr lang="zh-CN" altLang="en-US" sz="2400" dirty="0">
                <a:solidFill>
                  <a:srgbClr val="4F4F4F"/>
                </a:solidFill>
                <a:latin typeface="微软雅黑" panose="020B0503020204020204" pitchFamily="34" charset="-122"/>
                <a:ea typeface="微软雅黑" panose="020B0503020204020204" pitchFamily="34" charset="-122"/>
              </a:rPr>
              <a:t>网卡驱动完全抛弃中断模式，基于轮询方式收包，避免了中断开销。</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5AB8F5D-849A-ED73-CE6E-0A6683A3371F}"/>
              </a:ext>
            </a:extLst>
          </p:cNvPr>
          <p:cNvSpPr>
            <a:spLocks noGrp="1"/>
          </p:cNvSpPr>
          <p:nvPr>
            <p:ph type="title"/>
          </p:nvPr>
        </p:nvSpPr>
        <p:spPr>
          <a:xfrm>
            <a:off x="467544" y="188640"/>
            <a:ext cx="4514850" cy="666750"/>
          </a:xfrm>
        </p:spPr>
        <p:txBody>
          <a:bodyPr wrap="none">
            <a:spAutoFit/>
          </a:bodyPr>
          <a:lstStyle/>
          <a:p>
            <a:pPr algn="ctr" eaLnBrk="1" hangingPunct="1">
              <a:defRPr/>
            </a:pPr>
            <a:r>
              <a:rPr kumimoji="1" lang="en-US" altLang="zh-CN" sz="4400" dirty="0">
                <a:solidFill>
                  <a:srgbClr val="AB620E"/>
                </a:solidFill>
                <a:latin typeface="Arial" charset="0"/>
                <a:ea typeface="隶书" charset="0"/>
              </a:rPr>
              <a:t>DPDK</a:t>
            </a:r>
            <a:r>
              <a:rPr kumimoji="1" lang="zh-CN" altLang="en-US" sz="4400" dirty="0">
                <a:solidFill>
                  <a:srgbClr val="AB620E"/>
                </a:solidFill>
                <a:latin typeface="Arial" charset="0"/>
                <a:ea typeface="隶书" charset="0"/>
              </a:rPr>
              <a:t>的核心技术</a:t>
            </a:r>
            <a:endParaRPr kumimoji="1" lang="en-US" altLang="zh-CN" sz="4400" dirty="0">
              <a:solidFill>
                <a:srgbClr val="AB620E"/>
              </a:solidFill>
              <a:latin typeface="Arial" charset="0"/>
              <a:ea typeface="隶书" charset="0"/>
            </a:endParaRPr>
          </a:p>
        </p:txBody>
      </p:sp>
      <p:sp>
        <p:nvSpPr>
          <p:cNvPr id="48130" name="矩形 4">
            <a:extLst>
              <a:ext uri="{FF2B5EF4-FFF2-40B4-BE49-F238E27FC236}">
                <a16:creationId xmlns:a16="http://schemas.microsoft.com/office/drawing/2014/main" id="{1A41A04D-3CDD-B29E-E7BE-693481193A05}"/>
              </a:ext>
            </a:extLst>
          </p:cNvPr>
          <p:cNvSpPr>
            <a:spLocks noChangeArrowheads="1"/>
          </p:cNvSpPr>
          <p:nvPr/>
        </p:nvSpPr>
        <p:spPr bwMode="auto">
          <a:xfrm>
            <a:off x="238125" y="1324442"/>
            <a:ext cx="87122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buFont typeface="Wingdings" pitchFamily="2" charset="2"/>
              <a:buChar char="p"/>
            </a:pPr>
            <a:r>
              <a:rPr lang="en-US" altLang="zh-CN" sz="3600" b="1" dirty="0">
                <a:solidFill>
                  <a:srgbClr val="8E4221"/>
                </a:solidFill>
                <a:latin typeface="Lato" panose="020F0502020204030204" pitchFamily="34" charset="0"/>
              </a:rPr>
              <a:t>CPU</a:t>
            </a:r>
            <a:r>
              <a:rPr lang="zh-CN" altLang="en-US" sz="3600" b="1" dirty="0">
                <a:solidFill>
                  <a:srgbClr val="8E4221"/>
                </a:solidFill>
                <a:latin typeface="Lato" panose="020F0502020204030204" pitchFamily="34" charset="0"/>
              </a:rPr>
              <a:t>亲和性</a:t>
            </a:r>
            <a:endParaRPr lang="en-US" altLang="zh-CN" sz="3600" b="1" dirty="0">
              <a:solidFill>
                <a:srgbClr val="8E4221"/>
              </a:solidFill>
              <a:latin typeface="Lato" panose="020F0502020204030204" pitchFamily="34" charset="0"/>
            </a:endParaRPr>
          </a:p>
          <a:p>
            <a:r>
              <a:rPr lang="en-US" altLang="zh-CN" sz="2400" dirty="0" err="1">
                <a:solidFill>
                  <a:srgbClr val="4F4F4F"/>
                </a:solidFill>
                <a:latin typeface="微软雅黑" panose="020B0503020204020204" pitchFamily="34" charset="-122"/>
                <a:ea typeface="微软雅黑" panose="020B0503020204020204" pitchFamily="34" charset="-122"/>
              </a:rPr>
              <a:t>dpdk</a:t>
            </a:r>
            <a:r>
              <a:rPr lang="en-US" altLang="zh-CN" sz="2400" dirty="0">
                <a:solidFill>
                  <a:srgbClr val="4F4F4F"/>
                </a:solidFill>
                <a:latin typeface="微软雅黑" panose="020B0503020204020204" pitchFamily="34" charset="-122"/>
                <a:ea typeface="微软雅黑" panose="020B0503020204020204" pitchFamily="34" charset="-122"/>
              </a:rPr>
              <a:t> </a:t>
            </a:r>
            <a:r>
              <a:rPr lang="zh-CN" altLang="en-US" sz="2400" dirty="0">
                <a:solidFill>
                  <a:srgbClr val="4F4F4F"/>
                </a:solidFill>
                <a:latin typeface="微软雅黑" panose="020B0503020204020204" pitchFamily="34" charset="-122"/>
                <a:ea typeface="微软雅黑" panose="020B0503020204020204" pitchFamily="34" charset="-122"/>
              </a:rPr>
              <a:t>利用 </a:t>
            </a:r>
            <a:r>
              <a:rPr lang="en-US" altLang="zh-CN" sz="2400" dirty="0">
                <a:solidFill>
                  <a:srgbClr val="4F4F4F"/>
                </a:solidFill>
                <a:latin typeface="微软雅黑" panose="020B0503020204020204" pitchFamily="34" charset="-122"/>
                <a:ea typeface="微软雅黑" panose="020B0503020204020204" pitchFamily="34" charset="-122"/>
              </a:rPr>
              <a:t>CPU </a:t>
            </a:r>
            <a:r>
              <a:rPr lang="zh-CN" altLang="en-US" sz="2400" dirty="0">
                <a:solidFill>
                  <a:srgbClr val="4F4F4F"/>
                </a:solidFill>
                <a:latin typeface="微软雅黑" panose="020B0503020204020204" pitchFamily="34" charset="-122"/>
                <a:ea typeface="微软雅黑" panose="020B0503020204020204" pitchFamily="34" charset="-122"/>
              </a:rPr>
              <a:t>的亲和性将一个线程或多个线程绑定到一个或多个 </a:t>
            </a:r>
            <a:r>
              <a:rPr lang="en-US" altLang="zh-CN" sz="2400" dirty="0">
                <a:solidFill>
                  <a:srgbClr val="4F4F4F"/>
                </a:solidFill>
                <a:latin typeface="微软雅黑" panose="020B0503020204020204" pitchFamily="34" charset="-122"/>
                <a:ea typeface="微软雅黑" panose="020B0503020204020204" pitchFamily="34" charset="-122"/>
              </a:rPr>
              <a:t>CPU </a:t>
            </a:r>
            <a:r>
              <a:rPr lang="zh-CN" altLang="en-US" sz="2400" dirty="0">
                <a:solidFill>
                  <a:srgbClr val="4F4F4F"/>
                </a:solidFill>
                <a:latin typeface="微软雅黑" panose="020B0503020204020204" pitchFamily="34" charset="-122"/>
                <a:ea typeface="微软雅黑" panose="020B0503020204020204" pitchFamily="34" charset="-122"/>
              </a:rPr>
              <a:t>上，这样在线程执行过程中，就不会被随意调度，一方面减少了线程间的频繁切换带来的开销，另一方面避免了 </a:t>
            </a:r>
            <a:r>
              <a:rPr lang="en-US" altLang="zh-CN" sz="2400" dirty="0">
                <a:solidFill>
                  <a:srgbClr val="4F4F4F"/>
                </a:solidFill>
                <a:latin typeface="微软雅黑" panose="020B0503020204020204" pitchFamily="34" charset="-122"/>
                <a:ea typeface="微软雅黑" panose="020B0503020204020204" pitchFamily="34" charset="-122"/>
              </a:rPr>
              <a:t>CPU </a:t>
            </a:r>
            <a:r>
              <a:rPr lang="zh-CN" altLang="en-US" sz="2400" dirty="0">
                <a:solidFill>
                  <a:srgbClr val="4F4F4F"/>
                </a:solidFill>
                <a:latin typeface="微软雅黑" panose="020B0503020204020204" pitchFamily="34" charset="-122"/>
                <a:ea typeface="微软雅黑" panose="020B0503020204020204" pitchFamily="34" charset="-122"/>
              </a:rPr>
              <a:t>缓存的局部失效性，增加了 </a:t>
            </a:r>
            <a:r>
              <a:rPr lang="en-US" altLang="zh-CN" sz="2400" dirty="0">
                <a:solidFill>
                  <a:srgbClr val="4F4F4F"/>
                </a:solidFill>
                <a:latin typeface="微软雅黑" panose="020B0503020204020204" pitchFamily="34" charset="-122"/>
                <a:ea typeface="微软雅黑" panose="020B0503020204020204" pitchFamily="34" charset="-122"/>
              </a:rPr>
              <a:t>CPU </a:t>
            </a:r>
            <a:r>
              <a:rPr lang="zh-CN" altLang="en-US" sz="2400" dirty="0">
                <a:solidFill>
                  <a:srgbClr val="4F4F4F"/>
                </a:solidFill>
                <a:latin typeface="微软雅黑" panose="020B0503020204020204" pitchFamily="34" charset="-122"/>
                <a:ea typeface="微软雅黑" panose="020B0503020204020204" pitchFamily="34" charset="-122"/>
              </a:rPr>
              <a:t>缓存的命中率。</a:t>
            </a:r>
          </a:p>
        </p:txBody>
      </p:sp>
      <p:sp>
        <p:nvSpPr>
          <p:cNvPr id="48131" name="矩形 5">
            <a:extLst>
              <a:ext uri="{FF2B5EF4-FFF2-40B4-BE49-F238E27FC236}">
                <a16:creationId xmlns:a16="http://schemas.microsoft.com/office/drawing/2014/main" id="{1A12FE32-CF71-7DA6-C25F-78B90288F485}"/>
              </a:ext>
            </a:extLst>
          </p:cNvPr>
          <p:cNvSpPr>
            <a:spLocks noChangeArrowheads="1"/>
          </p:cNvSpPr>
          <p:nvPr/>
        </p:nvSpPr>
        <p:spPr bwMode="auto">
          <a:xfrm>
            <a:off x="238125" y="3917569"/>
            <a:ext cx="7777163"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buFont typeface="Wingdings" pitchFamily="2" charset="2"/>
              <a:buChar char="p"/>
            </a:pPr>
            <a:r>
              <a:rPr lang="zh-CN" altLang="en-US" sz="3600" b="1" dirty="0">
                <a:solidFill>
                  <a:srgbClr val="8E4221"/>
                </a:solidFill>
                <a:latin typeface="Lato" panose="020F0502020204030204" pitchFamily="34" charset="0"/>
              </a:rPr>
              <a:t>多核调度框架</a:t>
            </a:r>
          </a:p>
          <a:p>
            <a:r>
              <a:rPr lang="en-US" altLang="zh-CN" sz="2400" dirty="0" err="1">
                <a:solidFill>
                  <a:srgbClr val="4F4F4F"/>
                </a:solidFill>
                <a:latin typeface="微软雅黑" panose="020B0503020204020204" pitchFamily="34" charset="-122"/>
                <a:ea typeface="微软雅黑" panose="020B0503020204020204" pitchFamily="34" charset="-122"/>
              </a:rPr>
              <a:t>dpdk</a:t>
            </a:r>
            <a:r>
              <a:rPr lang="en-US" altLang="zh-CN" sz="2400" dirty="0">
                <a:solidFill>
                  <a:srgbClr val="4F4F4F"/>
                </a:solidFill>
                <a:latin typeface="微软雅黑" panose="020B0503020204020204" pitchFamily="34" charset="-122"/>
                <a:ea typeface="微软雅黑" panose="020B0503020204020204" pitchFamily="34" charset="-122"/>
              </a:rPr>
              <a:t> </a:t>
            </a:r>
            <a:r>
              <a:rPr lang="zh-CN" altLang="en-US" sz="2400" dirty="0">
                <a:solidFill>
                  <a:srgbClr val="4F4F4F"/>
                </a:solidFill>
                <a:latin typeface="微软雅黑" panose="020B0503020204020204" pitchFamily="34" charset="-122"/>
                <a:ea typeface="微软雅黑" panose="020B0503020204020204" pitchFamily="34" charset="-122"/>
              </a:rPr>
              <a:t>基于多核架构，一般会有主从核之分，主核负责完成各个模块的初始化，从核负责具体的业务处理。</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67F83-5850-460B-88FC-A7DA6E43FAB7}"/>
              </a:ext>
            </a:extLst>
          </p:cNvPr>
          <p:cNvSpPr>
            <a:spLocks noGrp="1"/>
          </p:cNvSpPr>
          <p:nvPr>
            <p:ph type="title"/>
          </p:nvPr>
        </p:nvSpPr>
        <p:spPr>
          <a:xfrm>
            <a:off x="628650" y="197485"/>
            <a:ext cx="7886700" cy="639227"/>
          </a:xfrm>
        </p:spPr>
        <p:txBody>
          <a:bodyPr/>
          <a:lstStyle/>
          <a:p>
            <a:r>
              <a:rPr kumimoji="1" lang="en-US" altLang="zh-CN" dirty="0" err="1"/>
              <a:t>xdp</a:t>
            </a:r>
            <a:r>
              <a:rPr kumimoji="1" lang="zh-CN" altLang="en-US" dirty="0"/>
              <a:t>和</a:t>
            </a:r>
            <a:r>
              <a:rPr kumimoji="1" lang="en-US" altLang="zh-CN" dirty="0" err="1"/>
              <a:t>dpdk</a:t>
            </a:r>
            <a:r>
              <a:rPr kumimoji="1" lang="zh-CN" altLang="en-US" dirty="0"/>
              <a:t>的区别</a:t>
            </a:r>
          </a:p>
        </p:txBody>
      </p:sp>
      <p:pic>
        <p:nvPicPr>
          <p:cNvPr id="8" name="图片 7">
            <a:extLst>
              <a:ext uri="{FF2B5EF4-FFF2-40B4-BE49-F238E27FC236}">
                <a16:creationId xmlns:a16="http://schemas.microsoft.com/office/drawing/2014/main" id="{DFE40752-3C17-B648-1C48-EE62428A43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037593"/>
            <a:ext cx="8977383" cy="4695663"/>
          </a:xfrm>
          <a:prstGeom prst="rect">
            <a:avLst/>
          </a:prstGeom>
        </p:spPr>
      </p:pic>
    </p:spTree>
    <p:extLst>
      <p:ext uri="{BB962C8B-B14F-4D97-AF65-F5344CB8AC3E}">
        <p14:creationId xmlns:p14="http://schemas.microsoft.com/office/powerpoint/2010/main" val="105683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67F83-5850-460B-88FC-A7DA6E43FAB7}"/>
              </a:ext>
            </a:extLst>
          </p:cNvPr>
          <p:cNvSpPr>
            <a:spLocks noGrp="1"/>
          </p:cNvSpPr>
          <p:nvPr>
            <p:ph type="title"/>
          </p:nvPr>
        </p:nvSpPr>
        <p:spPr>
          <a:xfrm>
            <a:off x="628650" y="197485"/>
            <a:ext cx="7886700" cy="639227"/>
          </a:xfrm>
        </p:spPr>
        <p:txBody>
          <a:bodyPr/>
          <a:lstStyle/>
          <a:p>
            <a:r>
              <a:rPr kumimoji="1" lang="en-US" altLang="zh-CN" dirty="0" err="1"/>
              <a:t>xdp</a:t>
            </a:r>
            <a:r>
              <a:rPr kumimoji="1" lang="zh-CN" altLang="en-US" dirty="0"/>
              <a:t>和</a:t>
            </a:r>
            <a:r>
              <a:rPr kumimoji="1" lang="en-US" altLang="zh-CN" dirty="0" err="1"/>
              <a:t>dpdk</a:t>
            </a:r>
            <a:r>
              <a:rPr kumimoji="1" lang="zh-CN" altLang="en-US" dirty="0"/>
              <a:t>的区别</a:t>
            </a:r>
          </a:p>
        </p:txBody>
      </p:sp>
      <p:graphicFrame>
        <p:nvGraphicFramePr>
          <p:cNvPr id="6" name="表格 6">
            <a:extLst>
              <a:ext uri="{FF2B5EF4-FFF2-40B4-BE49-F238E27FC236}">
                <a16:creationId xmlns:a16="http://schemas.microsoft.com/office/drawing/2014/main" id="{E838112E-33EC-8CA1-06C0-63F64A525820}"/>
              </a:ext>
            </a:extLst>
          </p:cNvPr>
          <p:cNvGraphicFramePr>
            <a:graphicFrameLocks noGrp="1"/>
          </p:cNvGraphicFramePr>
          <p:nvPr>
            <p:ph idx="1"/>
            <p:extLst>
              <p:ext uri="{D42A27DB-BD31-4B8C-83A1-F6EECF244321}">
                <p14:modId xmlns:p14="http://schemas.microsoft.com/office/powerpoint/2010/main" val="538779004"/>
              </p:ext>
            </p:extLst>
          </p:nvPr>
        </p:nvGraphicFramePr>
        <p:xfrm>
          <a:off x="628650" y="1844824"/>
          <a:ext cx="7886700" cy="3434080"/>
        </p:xfrm>
        <a:graphic>
          <a:graphicData uri="http://schemas.openxmlformats.org/drawingml/2006/table">
            <a:tbl>
              <a:tblPr firstRow="1" bandRow="1">
                <a:tableStyleId>{5940675A-B579-460E-94D1-54222C63F5DA}</a:tableStyleId>
              </a:tblPr>
              <a:tblGrid>
                <a:gridCol w="1135038">
                  <a:extLst>
                    <a:ext uri="{9D8B030D-6E8A-4147-A177-3AD203B41FA5}">
                      <a16:colId xmlns:a16="http://schemas.microsoft.com/office/drawing/2014/main" val="2313326576"/>
                    </a:ext>
                  </a:extLst>
                </a:gridCol>
                <a:gridCol w="3168352">
                  <a:extLst>
                    <a:ext uri="{9D8B030D-6E8A-4147-A177-3AD203B41FA5}">
                      <a16:colId xmlns:a16="http://schemas.microsoft.com/office/drawing/2014/main" val="2006778755"/>
                    </a:ext>
                  </a:extLst>
                </a:gridCol>
                <a:gridCol w="3583310">
                  <a:extLst>
                    <a:ext uri="{9D8B030D-6E8A-4147-A177-3AD203B41FA5}">
                      <a16:colId xmlns:a16="http://schemas.microsoft.com/office/drawing/2014/main" val="40479478"/>
                    </a:ext>
                  </a:extLst>
                </a:gridCol>
              </a:tblGrid>
              <a:tr h="370840">
                <a:tc>
                  <a:txBody>
                    <a:bodyPr/>
                    <a:lstStyle/>
                    <a:p>
                      <a:endParaRPr lang="zh-CN" altLang="en-US" sz="1600" dirty="0"/>
                    </a:p>
                  </a:txBody>
                  <a:tcPr/>
                </a:tc>
                <a:tc>
                  <a:txBody>
                    <a:bodyPr/>
                    <a:lstStyle/>
                    <a:p>
                      <a:r>
                        <a:rPr lang="en-US" altLang="zh-CN" sz="1600" dirty="0"/>
                        <a:t>XDP</a:t>
                      </a:r>
                      <a:endParaRPr lang="zh-CN" altLang="en-US" sz="1600" dirty="0"/>
                    </a:p>
                  </a:txBody>
                  <a:tcPr/>
                </a:tc>
                <a:tc>
                  <a:txBody>
                    <a:bodyPr/>
                    <a:lstStyle/>
                    <a:p>
                      <a:r>
                        <a:rPr lang="en-US" altLang="zh-CN" sz="1600" dirty="0"/>
                        <a:t>DPDK</a:t>
                      </a:r>
                      <a:endParaRPr lang="zh-CN" altLang="en-US" sz="1600" dirty="0"/>
                    </a:p>
                  </a:txBody>
                  <a:tcPr/>
                </a:tc>
                <a:extLst>
                  <a:ext uri="{0D108BD9-81ED-4DB2-BD59-A6C34878D82A}">
                    <a16:rowId xmlns:a16="http://schemas.microsoft.com/office/drawing/2014/main" val="192134413"/>
                  </a:ext>
                </a:extLst>
              </a:tr>
              <a:tr h="370840">
                <a:tc>
                  <a:txBody>
                    <a:bodyPr/>
                    <a:lstStyle/>
                    <a:p>
                      <a:r>
                        <a:rPr lang="zh-CN" altLang="en-US" sz="1600" dirty="0"/>
                        <a:t>区别</a:t>
                      </a:r>
                    </a:p>
                  </a:txBody>
                  <a:tcPr/>
                </a:tc>
                <a:tc>
                  <a:txBody>
                    <a:bodyPr/>
                    <a:lstStyle/>
                    <a:p>
                      <a:pPr marL="285750" indent="-285750">
                        <a:buFont typeface="Wingdings" pitchFamily="2" charset="2"/>
                        <a:buChar char="l"/>
                      </a:pPr>
                      <a:r>
                        <a:rPr lang="zh-CN" altLang="en-US" sz="1350" b="0" i="0" kern="1200" dirty="0">
                          <a:solidFill>
                            <a:schemeClr val="tx1"/>
                          </a:solidFill>
                          <a:effectLst/>
                          <a:latin typeface="+mn-lt"/>
                          <a:ea typeface="+mn-ea"/>
                          <a:cs typeface="+mn-cs"/>
                        </a:rPr>
                        <a:t>数据在内核空间</a:t>
                      </a:r>
                      <a:endParaRPr lang="en-US" altLang="zh-CN" sz="1350" b="0" i="0" kern="1200" dirty="0">
                        <a:solidFill>
                          <a:schemeClr val="tx1"/>
                        </a:solidFill>
                        <a:effectLst/>
                        <a:latin typeface="+mn-lt"/>
                        <a:ea typeface="+mn-ea"/>
                        <a:cs typeface="+mn-cs"/>
                      </a:endParaRPr>
                    </a:p>
                    <a:p>
                      <a:pPr marL="285750" indent="-285750">
                        <a:buFont typeface="Wingdings" pitchFamily="2" charset="2"/>
                        <a:buChar char="l"/>
                      </a:pPr>
                      <a:r>
                        <a:rPr lang="zh-CN" altLang="en-US" sz="1350" b="0" i="0" kern="1200" dirty="0">
                          <a:solidFill>
                            <a:schemeClr val="tx1"/>
                          </a:solidFill>
                          <a:effectLst/>
                          <a:latin typeface="+mn-lt"/>
                          <a:ea typeface="+mn-ea"/>
                          <a:cs typeface="+mn-cs"/>
                        </a:rPr>
                        <a:t>无需第三方代码库和许可</a:t>
                      </a:r>
                    </a:p>
                    <a:p>
                      <a:pPr marL="285750" indent="-285750">
                        <a:buFont typeface="Wingdings" pitchFamily="2" charset="2"/>
                        <a:buChar char="l"/>
                      </a:pPr>
                      <a:r>
                        <a:rPr lang="zh-CN" altLang="en-US" sz="1350" b="0" i="0" kern="1200" dirty="0">
                          <a:solidFill>
                            <a:schemeClr val="tx1"/>
                          </a:solidFill>
                          <a:effectLst/>
                          <a:latin typeface="+mn-lt"/>
                          <a:ea typeface="+mn-ea"/>
                          <a:cs typeface="+mn-cs"/>
                        </a:rPr>
                        <a:t>同时支持轮询式和中断式网络</a:t>
                      </a:r>
                    </a:p>
                    <a:p>
                      <a:pPr marL="285750" indent="-285750">
                        <a:buFont typeface="Wingdings" pitchFamily="2" charset="2"/>
                        <a:buChar char="l"/>
                      </a:pPr>
                      <a:r>
                        <a:rPr lang="zh-CN" altLang="en-US" sz="1350" b="0" i="0" kern="1200" dirty="0">
                          <a:solidFill>
                            <a:schemeClr val="tx1"/>
                          </a:solidFill>
                          <a:effectLst/>
                          <a:latin typeface="+mn-lt"/>
                          <a:ea typeface="+mn-ea"/>
                          <a:cs typeface="+mn-cs"/>
                        </a:rPr>
                        <a:t>无需分配大页</a:t>
                      </a:r>
                    </a:p>
                    <a:p>
                      <a:pPr marL="285750" indent="-285750">
                        <a:buFont typeface="Wingdings" pitchFamily="2" charset="2"/>
                        <a:buChar char="l"/>
                      </a:pPr>
                      <a:r>
                        <a:rPr lang="zh-CN" altLang="en-US" sz="1350" b="0" i="0" kern="1200" dirty="0">
                          <a:solidFill>
                            <a:schemeClr val="tx1"/>
                          </a:solidFill>
                          <a:effectLst/>
                          <a:latin typeface="+mn-lt"/>
                          <a:ea typeface="+mn-ea"/>
                          <a:cs typeface="+mn-cs"/>
                        </a:rPr>
                        <a:t>无需专用的</a:t>
                      </a:r>
                      <a:r>
                        <a:rPr lang="en" altLang="zh-CN" sz="1350" b="0" i="0" kern="1200" dirty="0">
                          <a:solidFill>
                            <a:schemeClr val="tx1"/>
                          </a:solidFill>
                          <a:effectLst/>
                          <a:latin typeface="+mn-lt"/>
                          <a:ea typeface="+mn-ea"/>
                          <a:cs typeface="+mn-cs"/>
                        </a:rPr>
                        <a:t>CPU</a:t>
                      </a:r>
                    </a:p>
                    <a:p>
                      <a:pPr marL="285750" indent="-285750">
                        <a:buFont typeface="Wingdings" pitchFamily="2" charset="2"/>
                        <a:buChar char="l"/>
                      </a:pPr>
                      <a:r>
                        <a:rPr lang="zh-CN" altLang="en-US" sz="1350" b="0" i="0" kern="1200" dirty="0">
                          <a:solidFill>
                            <a:schemeClr val="tx1"/>
                          </a:solidFill>
                          <a:effectLst/>
                          <a:latin typeface="+mn-lt"/>
                          <a:ea typeface="+mn-ea"/>
                          <a:cs typeface="+mn-cs"/>
                        </a:rPr>
                        <a:t>无需定义新的安全网络模型</a:t>
                      </a:r>
                      <a:endParaRPr lang="en-US" altLang="zh-CN" sz="1350" b="0" i="0" kern="1200" dirty="0">
                        <a:solidFill>
                          <a:schemeClr val="tx1"/>
                        </a:solidFill>
                        <a:effectLst/>
                        <a:latin typeface="+mn-lt"/>
                        <a:ea typeface="+mn-ea"/>
                        <a:cs typeface="+mn-cs"/>
                      </a:endParaRPr>
                    </a:p>
                    <a:p>
                      <a:pPr marL="285750" marR="0" lvl="0" indent="-285750" algn="l" defTabSz="685800" rtl="0" eaLnBrk="1" fontAlgn="auto" latinLnBrk="0" hangingPunct="1">
                        <a:lnSpc>
                          <a:spcPct val="100000"/>
                        </a:lnSpc>
                        <a:spcBef>
                          <a:spcPts val="0"/>
                        </a:spcBef>
                        <a:spcAft>
                          <a:spcPts val="0"/>
                        </a:spcAft>
                        <a:buClrTx/>
                        <a:buSzTx/>
                        <a:buFont typeface="Wingdings" pitchFamily="2" charset="2"/>
                        <a:buChar char="l"/>
                        <a:tabLst/>
                        <a:defRPr/>
                      </a:pPr>
                      <a:r>
                        <a:rPr lang="en" altLang="zh-CN" sz="1350" b="0" i="0" kern="1200" dirty="0">
                          <a:solidFill>
                            <a:schemeClr val="tx1"/>
                          </a:solidFill>
                          <a:effectLst/>
                          <a:latin typeface="+mn-lt"/>
                          <a:ea typeface="+mn-ea"/>
                          <a:cs typeface="+mn-cs"/>
                        </a:rPr>
                        <a:t>XDP</a:t>
                      </a:r>
                      <a:r>
                        <a:rPr lang="zh-CN" altLang="en-US" sz="1350" b="0" i="0" kern="1200" dirty="0">
                          <a:solidFill>
                            <a:schemeClr val="tx1"/>
                          </a:solidFill>
                          <a:effectLst/>
                          <a:latin typeface="+mn-lt"/>
                          <a:ea typeface="+mn-ea"/>
                          <a:cs typeface="+mn-cs"/>
                        </a:rPr>
                        <a:t>不提供缓存队列（</a:t>
                      </a:r>
                      <a:r>
                        <a:rPr lang="en" altLang="zh-CN" sz="1350" b="0" i="0" kern="1200" dirty="0" err="1">
                          <a:solidFill>
                            <a:schemeClr val="tx1"/>
                          </a:solidFill>
                          <a:effectLst/>
                          <a:latin typeface="+mn-lt"/>
                          <a:ea typeface="+mn-ea"/>
                          <a:cs typeface="+mn-cs"/>
                        </a:rPr>
                        <a:t>qdisc</a:t>
                      </a:r>
                      <a:r>
                        <a:rPr lang="zh-CN" altLang="en" sz="1350" b="0" i="0" kern="1200" dirty="0">
                          <a:solidFill>
                            <a:schemeClr val="tx1"/>
                          </a:solidFill>
                          <a:effectLst/>
                          <a:latin typeface="+mn-lt"/>
                          <a:ea typeface="+mn-ea"/>
                          <a:cs typeface="+mn-cs"/>
                        </a:rPr>
                        <a:t>），</a:t>
                      </a:r>
                      <a:r>
                        <a:rPr lang="en" altLang="zh-CN" sz="1350" b="0" i="0" kern="1200" dirty="0">
                          <a:solidFill>
                            <a:schemeClr val="tx1"/>
                          </a:solidFill>
                          <a:effectLst/>
                          <a:latin typeface="+mn-lt"/>
                          <a:ea typeface="+mn-ea"/>
                          <a:cs typeface="+mn-cs"/>
                        </a:rPr>
                        <a:t>TX</a:t>
                      </a:r>
                      <a:r>
                        <a:rPr lang="zh-CN" altLang="en-US" sz="1350" b="0" i="0" kern="1200" dirty="0">
                          <a:solidFill>
                            <a:schemeClr val="tx1"/>
                          </a:solidFill>
                          <a:effectLst/>
                          <a:latin typeface="+mn-lt"/>
                          <a:ea typeface="+mn-ea"/>
                          <a:cs typeface="+mn-cs"/>
                        </a:rPr>
                        <a:t>设备太慢时直接丢包，因而不要在</a:t>
                      </a:r>
                      <a:r>
                        <a:rPr lang="en" altLang="zh-CN" sz="1350" b="0" i="0" kern="1200" dirty="0">
                          <a:solidFill>
                            <a:schemeClr val="tx1"/>
                          </a:solidFill>
                          <a:effectLst/>
                          <a:latin typeface="+mn-lt"/>
                          <a:ea typeface="+mn-ea"/>
                          <a:cs typeface="+mn-cs"/>
                        </a:rPr>
                        <a:t>RX</a:t>
                      </a:r>
                      <a:r>
                        <a:rPr lang="zh-CN" altLang="en-US" sz="1350" b="0" i="0" kern="1200" dirty="0">
                          <a:solidFill>
                            <a:schemeClr val="tx1"/>
                          </a:solidFill>
                          <a:effectLst/>
                          <a:latin typeface="+mn-lt"/>
                          <a:ea typeface="+mn-ea"/>
                          <a:cs typeface="+mn-cs"/>
                        </a:rPr>
                        <a:t>比</a:t>
                      </a:r>
                      <a:r>
                        <a:rPr lang="en" altLang="zh-CN" sz="1350" b="0" i="0" kern="1200" dirty="0">
                          <a:solidFill>
                            <a:schemeClr val="tx1"/>
                          </a:solidFill>
                          <a:effectLst/>
                          <a:latin typeface="+mn-lt"/>
                          <a:ea typeface="+mn-ea"/>
                          <a:cs typeface="+mn-cs"/>
                        </a:rPr>
                        <a:t>TX</a:t>
                      </a:r>
                      <a:r>
                        <a:rPr lang="zh-CN" altLang="en-US" sz="1350" b="0" i="0" kern="1200" dirty="0">
                          <a:solidFill>
                            <a:schemeClr val="tx1"/>
                          </a:solidFill>
                          <a:effectLst/>
                          <a:latin typeface="+mn-lt"/>
                          <a:ea typeface="+mn-ea"/>
                          <a:cs typeface="+mn-cs"/>
                        </a:rPr>
                        <a:t>快的设备上使用</a:t>
                      </a:r>
                      <a:r>
                        <a:rPr lang="en" altLang="zh-CN" sz="1350" b="0" i="0" kern="1200" dirty="0">
                          <a:solidFill>
                            <a:schemeClr val="tx1"/>
                          </a:solidFill>
                          <a:effectLst/>
                          <a:latin typeface="+mn-lt"/>
                          <a:ea typeface="+mn-ea"/>
                          <a:cs typeface="+mn-cs"/>
                        </a:rPr>
                        <a:t>XDP</a:t>
                      </a:r>
                      <a:endParaRPr lang="zh-CN" altLang="en-US" sz="1600" dirty="0"/>
                    </a:p>
                    <a:p>
                      <a:endParaRPr lang="zh-CN" altLang="en-US" sz="1350" b="0" i="0" kern="1200" dirty="0">
                        <a:solidFill>
                          <a:schemeClr val="tx1"/>
                        </a:solidFill>
                        <a:effectLst/>
                        <a:latin typeface="+mn-lt"/>
                        <a:ea typeface="+mn-ea"/>
                        <a:cs typeface="+mn-cs"/>
                      </a:endParaRPr>
                    </a:p>
                  </a:txBody>
                  <a:tcPr/>
                </a:tc>
                <a:tc>
                  <a:txBody>
                    <a:bodyPr/>
                    <a:lstStyle/>
                    <a:p>
                      <a:pPr marL="285750" indent="-285750" algn="l" defTabSz="685800" rtl="0" eaLnBrk="1" latinLnBrk="0" hangingPunct="1">
                        <a:buFont typeface="Wingdings" pitchFamily="2" charset="2"/>
                        <a:buChar char="l"/>
                      </a:pPr>
                      <a:r>
                        <a:rPr lang="zh-CN" altLang="en-US" sz="1350" b="0" i="0" kern="1200" dirty="0">
                          <a:solidFill>
                            <a:schemeClr val="tx1"/>
                          </a:solidFill>
                          <a:effectLst/>
                          <a:latin typeface="+mn-lt"/>
                          <a:ea typeface="+mn-ea"/>
                          <a:cs typeface="+mn-cs"/>
                        </a:rPr>
                        <a:t>数据在用户空间</a:t>
                      </a:r>
                      <a:endParaRPr lang="en-US" altLang="zh-CN" sz="1350" b="0" i="0" kern="1200" dirty="0">
                        <a:solidFill>
                          <a:schemeClr val="tx1"/>
                        </a:solidFill>
                        <a:effectLst/>
                        <a:latin typeface="+mn-lt"/>
                        <a:ea typeface="+mn-ea"/>
                        <a:cs typeface="+mn-cs"/>
                      </a:endParaRPr>
                    </a:p>
                    <a:p>
                      <a:pPr marL="285750" indent="-285750" algn="l" defTabSz="685800" rtl="0" eaLnBrk="1" latinLnBrk="0" hangingPunct="1">
                        <a:buFont typeface="Wingdings" pitchFamily="2" charset="2"/>
                        <a:buChar char="l"/>
                      </a:pPr>
                      <a:r>
                        <a:rPr lang="zh-CN" altLang="en-US" sz="1350" b="0" i="0" kern="1200" dirty="0">
                          <a:solidFill>
                            <a:schemeClr val="tx1"/>
                          </a:solidFill>
                          <a:effectLst/>
                          <a:latin typeface="+mn-lt"/>
                          <a:ea typeface="+mn-ea"/>
                          <a:cs typeface="+mn-cs"/>
                        </a:rPr>
                        <a:t>完全第三方实现</a:t>
                      </a:r>
                      <a:endParaRPr lang="en-US" altLang="zh-CN" sz="1350" b="0" i="0" kern="1200" dirty="0">
                        <a:solidFill>
                          <a:schemeClr val="tx1"/>
                        </a:solidFill>
                        <a:effectLst/>
                        <a:latin typeface="+mn-lt"/>
                        <a:ea typeface="+mn-ea"/>
                        <a:cs typeface="+mn-cs"/>
                      </a:endParaRPr>
                    </a:p>
                    <a:p>
                      <a:pPr marL="285750" indent="-285750" algn="l" defTabSz="685800" rtl="0" eaLnBrk="1" latinLnBrk="0" hangingPunct="1">
                        <a:buFont typeface="Wingdings" pitchFamily="2" charset="2"/>
                        <a:buChar char="l"/>
                      </a:pPr>
                      <a:r>
                        <a:rPr lang="zh-CN" altLang="en-US" sz="1350" b="0" i="0" kern="1200" dirty="0">
                          <a:solidFill>
                            <a:schemeClr val="tx1"/>
                          </a:solidFill>
                          <a:effectLst/>
                          <a:latin typeface="+mn-lt"/>
                          <a:ea typeface="+mn-ea"/>
                          <a:cs typeface="+mn-cs"/>
                        </a:rPr>
                        <a:t>轮询式网络</a:t>
                      </a:r>
                      <a:endParaRPr lang="en-US" altLang="zh-CN" sz="1350" b="0" i="0" kern="1200" dirty="0">
                        <a:solidFill>
                          <a:schemeClr val="tx1"/>
                        </a:solidFill>
                        <a:effectLst/>
                        <a:latin typeface="+mn-lt"/>
                        <a:ea typeface="+mn-ea"/>
                        <a:cs typeface="+mn-cs"/>
                      </a:endParaRPr>
                    </a:p>
                    <a:p>
                      <a:pPr marL="285750" indent="-285750" algn="l" defTabSz="685800" rtl="0" eaLnBrk="1" latinLnBrk="0" hangingPunct="1">
                        <a:buFont typeface="Wingdings" pitchFamily="2" charset="2"/>
                        <a:buChar char="l"/>
                      </a:pPr>
                      <a:r>
                        <a:rPr lang="zh-CN" altLang="en-US" sz="1350" b="0" i="0" kern="1200" dirty="0">
                          <a:solidFill>
                            <a:schemeClr val="tx1"/>
                          </a:solidFill>
                          <a:effectLst/>
                          <a:latin typeface="+mn-lt"/>
                          <a:ea typeface="+mn-ea"/>
                          <a:cs typeface="+mn-cs"/>
                        </a:rPr>
                        <a:t>大页支持</a:t>
                      </a:r>
                      <a:endParaRPr lang="en-US" altLang="zh-CN" sz="1350" b="0" i="0" kern="1200" dirty="0">
                        <a:solidFill>
                          <a:schemeClr val="tx1"/>
                        </a:solidFill>
                        <a:effectLst/>
                        <a:latin typeface="+mn-lt"/>
                        <a:ea typeface="+mn-ea"/>
                        <a:cs typeface="+mn-cs"/>
                      </a:endParaRPr>
                    </a:p>
                    <a:p>
                      <a:pPr marL="285750" indent="-285750" algn="l" defTabSz="685800" rtl="0" eaLnBrk="1" latinLnBrk="0" hangingPunct="1">
                        <a:buFont typeface="Wingdings" pitchFamily="2" charset="2"/>
                        <a:buChar char="l"/>
                      </a:pPr>
                      <a:r>
                        <a:rPr lang="zh-CN" altLang="en-US" sz="1350" b="0" i="0" kern="1200" dirty="0">
                          <a:solidFill>
                            <a:schemeClr val="tx1"/>
                          </a:solidFill>
                          <a:effectLst/>
                          <a:latin typeface="+mn-lt"/>
                          <a:ea typeface="+mn-ea"/>
                          <a:cs typeface="+mn-cs"/>
                        </a:rPr>
                        <a:t>需要特殊支持的网卡和</a:t>
                      </a:r>
                      <a:r>
                        <a:rPr lang="en-US" altLang="zh-CN" sz="1350" b="0" i="0" kern="1200" dirty="0">
                          <a:solidFill>
                            <a:schemeClr val="tx1"/>
                          </a:solidFill>
                          <a:effectLst/>
                          <a:latin typeface="+mn-lt"/>
                          <a:ea typeface="+mn-ea"/>
                          <a:cs typeface="+mn-cs"/>
                        </a:rPr>
                        <a:t>CPU</a:t>
                      </a:r>
                    </a:p>
                    <a:p>
                      <a:pPr marL="285750" indent="-285750" algn="l" defTabSz="685800" rtl="0" eaLnBrk="1" latinLnBrk="0" hangingPunct="1">
                        <a:buFont typeface="Wingdings" pitchFamily="2" charset="2"/>
                        <a:buChar char="l"/>
                      </a:pPr>
                      <a:r>
                        <a:rPr lang="zh-CN" altLang="en-US" sz="1350" b="0" i="0" kern="1200" dirty="0">
                          <a:solidFill>
                            <a:schemeClr val="tx1"/>
                          </a:solidFill>
                          <a:effectLst/>
                          <a:latin typeface="+mn-lt"/>
                          <a:ea typeface="+mn-ea"/>
                          <a:cs typeface="+mn-cs"/>
                        </a:rPr>
                        <a:t>自己定义开发安全网络模型</a:t>
                      </a:r>
                      <a:endParaRPr lang="en-US" altLang="zh-CN" sz="1350" b="0" i="0" kern="1200" dirty="0">
                        <a:solidFill>
                          <a:schemeClr val="tx1"/>
                        </a:solidFill>
                        <a:effectLst/>
                        <a:latin typeface="+mn-lt"/>
                        <a:ea typeface="+mn-ea"/>
                        <a:cs typeface="+mn-cs"/>
                      </a:endParaRPr>
                    </a:p>
                    <a:p>
                      <a:pPr marL="285750" indent="-285750" algn="l" defTabSz="685800" rtl="0" eaLnBrk="1" latinLnBrk="0" hangingPunct="1">
                        <a:buFont typeface="Wingdings" pitchFamily="2" charset="2"/>
                        <a:buChar char="l"/>
                      </a:pPr>
                      <a:r>
                        <a:rPr lang="zh-CN" altLang="en-US" sz="1350" b="0" i="0" kern="1200" dirty="0">
                          <a:solidFill>
                            <a:schemeClr val="tx1"/>
                          </a:solidFill>
                          <a:effectLst/>
                          <a:latin typeface="+mn-lt"/>
                          <a:ea typeface="+mn-ea"/>
                          <a:cs typeface="+mn-cs"/>
                        </a:rPr>
                        <a:t>支持</a:t>
                      </a:r>
                      <a:r>
                        <a:rPr lang="en-US" altLang="zh-CN" sz="1350" b="0" i="0" kern="1200" dirty="0">
                          <a:solidFill>
                            <a:schemeClr val="tx1"/>
                          </a:solidFill>
                          <a:effectLst/>
                          <a:latin typeface="+mn-lt"/>
                          <a:ea typeface="+mn-ea"/>
                          <a:cs typeface="+mn-cs"/>
                        </a:rPr>
                        <a:t>RSS</a:t>
                      </a:r>
                      <a:r>
                        <a:rPr lang="zh-CN" altLang="en-US" sz="1350" b="0" i="0" kern="1200" dirty="0">
                          <a:solidFill>
                            <a:schemeClr val="tx1"/>
                          </a:solidFill>
                          <a:effectLst/>
                          <a:latin typeface="+mn-lt"/>
                          <a:ea typeface="+mn-ea"/>
                          <a:cs typeface="+mn-cs"/>
                        </a:rPr>
                        <a:t>技术，为每个</a:t>
                      </a:r>
                      <a:r>
                        <a:rPr lang="en-US" altLang="zh-CN" sz="1350" b="0" i="0" kern="1200" dirty="0">
                          <a:solidFill>
                            <a:schemeClr val="tx1"/>
                          </a:solidFill>
                          <a:effectLst/>
                          <a:latin typeface="+mn-lt"/>
                          <a:ea typeface="+mn-ea"/>
                          <a:cs typeface="+mn-cs"/>
                        </a:rPr>
                        <a:t>CPU</a:t>
                      </a:r>
                      <a:r>
                        <a:rPr lang="zh-CN" altLang="en-US" sz="1350" b="0" i="0" kern="1200" dirty="0">
                          <a:solidFill>
                            <a:schemeClr val="tx1"/>
                          </a:solidFill>
                          <a:effectLst/>
                          <a:latin typeface="+mn-lt"/>
                          <a:ea typeface="+mn-ea"/>
                          <a:cs typeface="+mn-cs"/>
                        </a:rPr>
                        <a:t>核提供独立的环形缓存</a:t>
                      </a:r>
                      <a:endParaRPr lang="en-US" altLang="zh-CN" sz="1350" b="0" i="0" kern="1200" dirty="0">
                        <a:solidFill>
                          <a:schemeClr val="tx1"/>
                        </a:solidFill>
                        <a:effectLst/>
                        <a:latin typeface="+mn-lt"/>
                        <a:ea typeface="+mn-ea"/>
                        <a:cs typeface="+mn-cs"/>
                      </a:endParaRPr>
                    </a:p>
                    <a:p>
                      <a:pPr marL="0" algn="l" defTabSz="685800" rtl="0" eaLnBrk="1" latinLnBrk="0" hangingPunct="1"/>
                      <a:endParaRPr lang="en-US" altLang="zh-CN" sz="1350" b="0" i="0" kern="1200" dirty="0">
                        <a:solidFill>
                          <a:schemeClr val="tx1"/>
                        </a:solidFill>
                        <a:effectLst/>
                        <a:latin typeface="+mn-lt"/>
                        <a:ea typeface="+mn-ea"/>
                        <a:cs typeface="+mn-cs"/>
                      </a:endParaRPr>
                    </a:p>
                    <a:p>
                      <a:pPr marL="0" algn="l" defTabSz="685800" rtl="0" eaLnBrk="1" latinLnBrk="0" hangingPunct="1"/>
                      <a:endParaRPr lang="zh-CN" altLang="en-US" sz="1350" b="0" i="0" kern="1200" dirty="0">
                        <a:solidFill>
                          <a:schemeClr val="tx1"/>
                        </a:solidFill>
                        <a:effectLst/>
                        <a:latin typeface="+mn-lt"/>
                        <a:ea typeface="+mn-ea"/>
                        <a:cs typeface="+mn-cs"/>
                      </a:endParaRPr>
                    </a:p>
                  </a:txBody>
                  <a:tcPr/>
                </a:tc>
                <a:extLst>
                  <a:ext uri="{0D108BD9-81ED-4DB2-BD59-A6C34878D82A}">
                    <a16:rowId xmlns:a16="http://schemas.microsoft.com/office/drawing/2014/main" val="3889877333"/>
                  </a:ext>
                </a:extLst>
              </a:tr>
              <a:tr h="0">
                <a:tc>
                  <a:txBody>
                    <a:bodyPr/>
                    <a:lstStyle/>
                    <a:p>
                      <a:r>
                        <a:rPr lang="zh-CN" altLang="en-US" sz="1600" dirty="0"/>
                        <a:t>适用场景</a:t>
                      </a:r>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 typeface="Wingdings" pitchFamily="2" charset="2"/>
                        <a:buChar char="l"/>
                        <a:tabLst/>
                        <a:defRPr/>
                      </a:pPr>
                      <a:r>
                        <a:rPr lang="zh-CN" altLang="en-US" sz="1350" b="0" i="0" kern="1200" dirty="0">
                          <a:solidFill>
                            <a:schemeClr val="tx1"/>
                          </a:solidFill>
                          <a:effectLst/>
                          <a:latin typeface="+mn-lt"/>
                          <a:ea typeface="+mn-ea"/>
                          <a:cs typeface="+mn-cs"/>
                        </a:rPr>
                        <a:t>内核延伸项目，不想</a:t>
                      </a:r>
                      <a:r>
                        <a:rPr lang="en" altLang="zh-CN" sz="1350" b="0" i="0" kern="1200" dirty="0">
                          <a:solidFill>
                            <a:schemeClr val="tx1"/>
                          </a:solidFill>
                          <a:effectLst/>
                          <a:latin typeface="+mn-lt"/>
                          <a:ea typeface="+mn-ea"/>
                          <a:cs typeface="+mn-cs"/>
                        </a:rPr>
                        <a:t>bypass</a:t>
                      </a:r>
                      <a:r>
                        <a:rPr lang="zh-CN" altLang="en-US" sz="1350" b="0" i="0" kern="1200" dirty="0">
                          <a:solidFill>
                            <a:schemeClr val="tx1"/>
                          </a:solidFill>
                          <a:effectLst/>
                          <a:latin typeface="+mn-lt"/>
                          <a:ea typeface="+mn-ea"/>
                          <a:cs typeface="+mn-cs"/>
                        </a:rPr>
                        <a:t>内核的下一代高性能方案；</a:t>
                      </a:r>
                    </a:p>
                    <a:p>
                      <a:pPr marL="285750" marR="0" lvl="0" indent="-285750" algn="l" defTabSz="685800" rtl="0" eaLnBrk="1" fontAlgn="auto" latinLnBrk="0" hangingPunct="1">
                        <a:lnSpc>
                          <a:spcPct val="100000"/>
                        </a:lnSpc>
                        <a:spcBef>
                          <a:spcPts val="0"/>
                        </a:spcBef>
                        <a:spcAft>
                          <a:spcPts val="0"/>
                        </a:spcAft>
                        <a:buClrTx/>
                        <a:buSzTx/>
                        <a:buFont typeface="Wingdings" pitchFamily="2" charset="2"/>
                        <a:buChar char="l"/>
                        <a:tabLst/>
                        <a:defRPr/>
                      </a:pPr>
                      <a:r>
                        <a:rPr lang="zh-CN" altLang="en-US" sz="1350" b="0" i="0" kern="1200" dirty="0">
                          <a:solidFill>
                            <a:schemeClr val="tx1"/>
                          </a:solidFill>
                          <a:effectLst/>
                          <a:latin typeface="+mn-lt"/>
                          <a:ea typeface="+mn-ea"/>
                          <a:cs typeface="+mn-cs"/>
                        </a:rPr>
                        <a:t>想直接重用内核代码；</a:t>
                      </a:r>
                    </a:p>
                    <a:p>
                      <a:pPr marL="285750" marR="0" lvl="0" indent="-285750" algn="l" defTabSz="685800" rtl="0" eaLnBrk="1" fontAlgn="auto" latinLnBrk="0" hangingPunct="1">
                        <a:lnSpc>
                          <a:spcPct val="100000"/>
                        </a:lnSpc>
                        <a:spcBef>
                          <a:spcPts val="0"/>
                        </a:spcBef>
                        <a:spcAft>
                          <a:spcPts val="0"/>
                        </a:spcAft>
                        <a:buClrTx/>
                        <a:buSzTx/>
                        <a:buFont typeface="Wingdings" pitchFamily="2" charset="2"/>
                        <a:buChar char="l"/>
                        <a:tabLst/>
                        <a:defRPr/>
                      </a:pPr>
                      <a:r>
                        <a:rPr lang="zh-CN" altLang="en-US" sz="1350" b="0" i="0" kern="1200" dirty="0">
                          <a:solidFill>
                            <a:schemeClr val="tx1"/>
                          </a:solidFill>
                          <a:effectLst/>
                          <a:latin typeface="+mn-lt"/>
                          <a:ea typeface="+mn-ea"/>
                          <a:cs typeface="+mn-cs"/>
                        </a:rPr>
                        <a:t>不支持</a:t>
                      </a:r>
                      <a:r>
                        <a:rPr lang="en" altLang="zh-CN" sz="1350" b="0" i="0" kern="1200" dirty="0">
                          <a:solidFill>
                            <a:schemeClr val="tx1"/>
                          </a:solidFill>
                          <a:effectLst/>
                          <a:latin typeface="+mn-lt"/>
                          <a:ea typeface="+mn-ea"/>
                          <a:cs typeface="+mn-cs"/>
                        </a:rPr>
                        <a:t>DPDK</a:t>
                      </a:r>
                      <a:r>
                        <a:rPr lang="zh-CN" altLang="en-US" sz="1350" b="0" i="0" kern="1200" dirty="0">
                          <a:solidFill>
                            <a:schemeClr val="tx1"/>
                          </a:solidFill>
                          <a:effectLst/>
                          <a:latin typeface="+mn-lt"/>
                          <a:ea typeface="+mn-ea"/>
                          <a:cs typeface="+mn-cs"/>
                        </a:rPr>
                        <a:t>程序环境；</a:t>
                      </a:r>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 typeface="Wingdings" pitchFamily="2" charset="2"/>
                        <a:buChar char="l"/>
                        <a:tabLst/>
                        <a:defRPr/>
                      </a:pPr>
                      <a:r>
                        <a:rPr lang="zh-CN" altLang="en-US" sz="1350" b="0" i="0" kern="1200" dirty="0">
                          <a:solidFill>
                            <a:schemeClr val="tx1"/>
                          </a:solidFill>
                          <a:effectLst/>
                          <a:latin typeface="+mn-lt"/>
                          <a:ea typeface="+mn-ea"/>
                          <a:cs typeface="+mn-cs"/>
                        </a:rPr>
                        <a:t>功能具体，可以不通过内核</a:t>
                      </a:r>
                      <a:endParaRPr lang="en-US" altLang="zh-CN" sz="1350" b="0" i="0" kern="1200" dirty="0">
                        <a:solidFill>
                          <a:schemeClr val="tx1"/>
                        </a:solidFill>
                        <a:effectLst/>
                        <a:latin typeface="+mn-lt"/>
                        <a:ea typeface="+mn-ea"/>
                        <a:cs typeface="+mn-cs"/>
                      </a:endParaRPr>
                    </a:p>
                    <a:p>
                      <a:pPr marL="285750" marR="0" lvl="0" indent="-285750" algn="l" defTabSz="685800" rtl="0" eaLnBrk="1" fontAlgn="auto" latinLnBrk="0" hangingPunct="1">
                        <a:lnSpc>
                          <a:spcPct val="100000"/>
                        </a:lnSpc>
                        <a:spcBef>
                          <a:spcPts val="0"/>
                        </a:spcBef>
                        <a:spcAft>
                          <a:spcPts val="0"/>
                        </a:spcAft>
                        <a:buClrTx/>
                        <a:buSzTx/>
                        <a:buFont typeface="Wingdings" pitchFamily="2" charset="2"/>
                        <a:buChar char="l"/>
                        <a:tabLst/>
                        <a:defRPr/>
                      </a:pPr>
                      <a:r>
                        <a:rPr lang="zh-CN" altLang="en-US" sz="1350" b="0" i="0" kern="1200" dirty="0">
                          <a:solidFill>
                            <a:schemeClr val="tx1"/>
                          </a:solidFill>
                          <a:effectLst/>
                          <a:latin typeface="+mn-lt"/>
                          <a:ea typeface="+mn-ea"/>
                          <a:cs typeface="+mn-cs"/>
                        </a:rPr>
                        <a:t>独立开发</a:t>
                      </a:r>
                      <a:endParaRPr lang="en-US" altLang="zh-CN" sz="1350" b="0" i="0" kern="1200" dirty="0">
                        <a:solidFill>
                          <a:schemeClr val="tx1"/>
                        </a:solidFill>
                        <a:effectLst/>
                        <a:latin typeface="+mn-lt"/>
                        <a:ea typeface="+mn-ea"/>
                        <a:cs typeface="+mn-cs"/>
                      </a:endParaRPr>
                    </a:p>
                    <a:p>
                      <a:pPr marL="285750" marR="0" lvl="0" indent="-285750" algn="l" defTabSz="685800" rtl="0" eaLnBrk="1" fontAlgn="auto" latinLnBrk="0" hangingPunct="1">
                        <a:lnSpc>
                          <a:spcPct val="100000"/>
                        </a:lnSpc>
                        <a:spcBef>
                          <a:spcPts val="0"/>
                        </a:spcBef>
                        <a:spcAft>
                          <a:spcPts val="0"/>
                        </a:spcAft>
                        <a:buClrTx/>
                        <a:buSzTx/>
                        <a:buFont typeface="Wingdings" pitchFamily="2" charset="2"/>
                        <a:buChar char="l"/>
                        <a:tabLst/>
                        <a:defRPr/>
                      </a:pPr>
                      <a:r>
                        <a:rPr lang="en-US" altLang="zh-CN" sz="1350" b="0" i="0" kern="1200" dirty="0">
                          <a:solidFill>
                            <a:schemeClr val="tx1"/>
                          </a:solidFill>
                          <a:effectLst/>
                          <a:latin typeface="+mn-lt"/>
                          <a:ea typeface="+mn-ea"/>
                          <a:cs typeface="+mn-cs"/>
                        </a:rPr>
                        <a:t>CPU</a:t>
                      </a:r>
                      <a:r>
                        <a:rPr lang="zh-CN" altLang="en-US" sz="1350" b="0" i="0" kern="1200" dirty="0">
                          <a:solidFill>
                            <a:schemeClr val="tx1"/>
                          </a:solidFill>
                          <a:effectLst/>
                          <a:latin typeface="+mn-lt"/>
                          <a:ea typeface="+mn-ea"/>
                          <a:cs typeface="+mn-cs"/>
                        </a:rPr>
                        <a:t>有特有的多核设计</a:t>
                      </a:r>
                      <a:endParaRPr lang="zh-CN" altLang="en-US" sz="1600" dirty="0"/>
                    </a:p>
                  </a:txBody>
                  <a:tcPr/>
                </a:tc>
                <a:extLst>
                  <a:ext uri="{0D108BD9-81ED-4DB2-BD59-A6C34878D82A}">
                    <a16:rowId xmlns:a16="http://schemas.microsoft.com/office/drawing/2014/main" val="4042433377"/>
                  </a:ext>
                </a:extLst>
              </a:tr>
            </a:tbl>
          </a:graphicData>
        </a:graphic>
      </p:graphicFrame>
    </p:spTree>
    <p:extLst>
      <p:ext uri="{BB962C8B-B14F-4D97-AF65-F5344CB8AC3E}">
        <p14:creationId xmlns:p14="http://schemas.microsoft.com/office/powerpoint/2010/main" val="459420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90479-33A2-2455-311C-D872E6C4168D}"/>
              </a:ext>
            </a:extLst>
          </p:cNvPr>
          <p:cNvSpPr>
            <a:spLocks noGrp="1"/>
          </p:cNvSpPr>
          <p:nvPr>
            <p:ph type="title"/>
          </p:nvPr>
        </p:nvSpPr>
        <p:spPr/>
        <p:txBody>
          <a:bodyPr rtlCol="0"/>
          <a:lstStyle/>
          <a:p>
            <a:pPr eaLnBrk="1" fontAlgn="auto" hangingPunct="1">
              <a:spcAft>
                <a:spcPts val="0"/>
              </a:spcAft>
              <a:defRPr/>
            </a:pPr>
            <a:r>
              <a:rPr lang="en-US" altLang="zh-CN" dirty="0">
                <a:solidFill>
                  <a:schemeClr val="tx1">
                    <a:lumMod val="75000"/>
                    <a:lumOff val="25000"/>
                  </a:schemeClr>
                </a:solidFill>
              </a:rPr>
              <a:t>DPDK</a:t>
            </a:r>
            <a:r>
              <a:rPr lang="zh-CN" altLang="en-US" dirty="0">
                <a:solidFill>
                  <a:schemeClr val="tx1">
                    <a:lumMod val="75000"/>
                    <a:lumOff val="25000"/>
                  </a:schemeClr>
                </a:solidFill>
              </a:rPr>
              <a:t>的使用</a:t>
            </a:r>
          </a:p>
        </p:txBody>
      </p:sp>
      <p:sp>
        <p:nvSpPr>
          <p:cNvPr id="50178" name="内容占位符 2">
            <a:extLst>
              <a:ext uri="{FF2B5EF4-FFF2-40B4-BE49-F238E27FC236}">
                <a16:creationId xmlns:a16="http://schemas.microsoft.com/office/drawing/2014/main" id="{9EC18FC2-D1BE-AA8B-A462-6F2CA3E4BD46}"/>
              </a:ext>
            </a:extLst>
          </p:cNvPr>
          <p:cNvSpPr>
            <a:spLocks noGrp="1"/>
          </p:cNvSpPr>
          <p:nvPr>
            <p:ph idx="1"/>
          </p:nvPr>
        </p:nvSpPr>
        <p:spPr>
          <a:xfrm>
            <a:off x="822325" y="1846263"/>
            <a:ext cx="7543800" cy="2446337"/>
          </a:xfrm>
        </p:spPr>
        <p:txBody>
          <a:bodyPr/>
          <a:lstStyle/>
          <a:p>
            <a:pPr eaLnBrk="1" hangingPunct="1">
              <a:buFont typeface="Wingdings" pitchFamily="2" charset="2"/>
              <a:buChar char="p"/>
            </a:pPr>
            <a:r>
              <a:rPr lang="en-US" altLang="zh-CN" sz="3200" b="1"/>
              <a:t>DPDK</a:t>
            </a:r>
            <a:r>
              <a:rPr lang="zh-CN" altLang="en-US" sz="3200" b="1"/>
              <a:t>的获取</a:t>
            </a:r>
            <a:endParaRPr lang="en-US" altLang="zh-CN" sz="3200" b="1"/>
          </a:p>
          <a:p>
            <a:pPr eaLnBrk="1" hangingPunct="1"/>
            <a:r>
              <a:rPr lang="zh-CN" altLang="en-US"/>
              <a:t>   最新的</a:t>
            </a:r>
            <a:r>
              <a:rPr lang="en-US" altLang="zh-CN"/>
              <a:t>DPDK</a:t>
            </a:r>
            <a:r>
              <a:rPr lang="zh-CN" altLang="en-US"/>
              <a:t>版本可见</a:t>
            </a:r>
            <a:r>
              <a:rPr lang="en-US" altLang="zh-CN"/>
              <a:t>DPDK</a:t>
            </a:r>
            <a:r>
              <a:rPr lang="zh-CN" altLang="en-US"/>
              <a:t>官网 </a:t>
            </a:r>
            <a:r>
              <a:rPr lang="en-US" altLang="zh-CN">
                <a:hlinkClick r:id="rId2"/>
              </a:rPr>
              <a:t>https://dpdk.org/</a:t>
            </a:r>
            <a:endParaRPr lang="en-US" altLang="zh-CN"/>
          </a:p>
          <a:p>
            <a:pPr eaLnBrk="1" hangingPunct="1"/>
            <a:endParaRPr lang="en-US" altLang="zh-CN"/>
          </a:p>
          <a:p>
            <a:pPr algn="ctr" eaLnBrk="1" hangingPunct="1">
              <a:buFont typeface="Calibri" panose="020F0502020204030204" pitchFamily="34" charset="0"/>
              <a:buNone/>
            </a:pPr>
            <a:r>
              <a:rPr lang="zh-CN" altLang="en-US" sz="2800" b="1">
                <a:solidFill>
                  <a:srgbClr val="FF0000"/>
                </a:solidFill>
              </a:rPr>
              <a:t>以下的搭建和使用过程是在</a:t>
            </a:r>
            <a:r>
              <a:rPr lang="en-US" altLang="zh-CN" sz="2800" b="1">
                <a:solidFill>
                  <a:srgbClr val="FF0000"/>
                </a:solidFill>
              </a:rPr>
              <a:t>Ubuntu 16.04.3 LTS 64</a:t>
            </a:r>
            <a:r>
              <a:rPr lang="zh-CN" altLang="en-US" sz="2800" b="1">
                <a:solidFill>
                  <a:srgbClr val="FF0000"/>
                </a:solidFill>
              </a:rPr>
              <a:t>位系统下进行的</a:t>
            </a:r>
            <a:endParaRPr lang="en-US" altLang="zh-CN" sz="2800" b="1">
              <a:solidFill>
                <a:srgbClr val="FF0000"/>
              </a:solidFill>
            </a:endParaRPr>
          </a:p>
        </p:txBody>
      </p:sp>
      <p:sp>
        <p:nvSpPr>
          <p:cNvPr id="3" name="标题 1">
            <a:extLst>
              <a:ext uri="{FF2B5EF4-FFF2-40B4-BE49-F238E27FC236}">
                <a16:creationId xmlns:a16="http://schemas.microsoft.com/office/drawing/2014/main" id="{93ECF6B0-FAC8-4946-C817-4B04760C77A1}"/>
              </a:ext>
            </a:extLst>
          </p:cNvPr>
          <p:cNvSpPr txBox="1">
            <a:spLocks/>
          </p:cNvSpPr>
          <p:nvPr/>
        </p:nvSpPr>
        <p:spPr>
          <a:xfrm>
            <a:off x="641248" y="211359"/>
            <a:ext cx="7886700" cy="558835"/>
          </a:xfrm>
          <a:prstGeom prst="rect">
            <a:avLst/>
          </a:prstGeom>
        </p:spPr>
        <p:txBody>
          <a:bodyPr vert="horz" lIns="91440" tIns="45720" rIns="91440" bIns="45720" rtlCol="0" anchor="b"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ClrTx/>
              <a:buSzTx/>
              <a:buFontTx/>
              <a:defRPr/>
            </a:pPr>
            <a:r>
              <a:rPr lang="zh-CN" altLang="en-US" dirty="0">
                <a:solidFill>
                  <a:schemeClr val="tx1">
                    <a:lumMod val="75000"/>
                    <a:lumOff val="25000"/>
                  </a:schemeClr>
                </a:solidFill>
              </a:rPr>
              <a:t>补充知识</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3F9800-0C7F-9537-1A01-F0627F3BED0B}"/>
              </a:ext>
            </a:extLst>
          </p:cNvPr>
          <p:cNvSpPr>
            <a:spLocks noGrp="1"/>
          </p:cNvSpPr>
          <p:nvPr>
            <p:ph type="title"/>
          </p:nvPr>
        </p:nvSpPr>
        <p:spPr/>
        <p:txBody>
          <a:bodyPr/>
          <a:lstStyle/>
          <a:p>
            <a:pPr>
              <a:defRPr/>
            </a:pPr>
            <a:r>
              <a:rPr lang="en-US" altLang="zh-CN"/>
              <a:t>DPDK</a:t>
            </a:r>
            <a:r>
              <a:rPr lang="zh-CN" altLang="en-US"/>
              <a:t>环境搭建过程</a:t>
            </a:r>
          </a:p>
        </p:txBody>
      </p:sp>
      <p:sp>
        <p:nvSpPr>
          <p:cNvPr id="51202" name="Rectangle 2">
            <a:extLst>
              <a:ext uri="{FF2B5EF4-FFF2-40B4-BE49-F238E27FC236}">
                <a16:creationId xmlns:a16="http://schemas.microsoft.com/office/drawing/2014/main" id="{7343FFD4-5BB8-8BC0-C060-B0B6A90433CD}"/>
              </a:ext>
            </a:extLst>
          </p:cNvPr>
          <p:cNvSpPr>
            <a:spLocks noChangeArrowheads="1"/>
          </p:cNvSpPr>
          <p:nvPr/>
        </p:nvSpPr>
        <p:spPr bwMode="auto">
          <a:xfrm>
            <a:off x="0" y="1898650"/>
            <a:ext cx="7781925" cy="1508125"/>
          </a:xfrm>
          <a:prstGeom prst="rect">
            <a:avLst/>
          </a:prstGeom>
          <a:noFill/>
          <a:ln>
            <a:noFill/>
          </a:ln>
          <a:effectLst>
            <a:prstShdw prst="shdw17" dist="17961" dir="2700000">
              <a:schemeClr val="bg2"/>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bIns="228528" anchor="ctr">
            <a:spAutoFit/>
          </a:bodyPr>
          <a:lstStyle>
            <a:lvl1pPr marL="514350" indent="-5143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buFontTx/>
              <a:buAutoNum type="arabicPlain"/>
            </a:pPr>
            <a:r>
              <a:rPr lang="zh-CN" altLang="en-US" sz="2800">
                <a:solidFill>
                  <a:srgbClr val="4F4F4F"/>
                </a:solidFill>
                <a:ea typeface="Arial" panose="020B0604020202020204" pitchFamily="34" charset="0"/>
                <a:cs typeface="Times New Roman" panose="02020603050405020304" pitchFamily="18" charset="0"/>
              </a:rPr>
              <a:t>解压下载好的</a:t>
            </a:r>
            <a:r>
              <a:rPr lang="en-US" altLang="zh-CN" sz="2800">
                <a:solidFill>
                  <a:srgbClr val="4F4F4F"/>
                </a:solidFill>
                <a:ea typeface="Arial" panose="020B0604020202020204" pitchFamily="34" charset="0"/>
                <a:cs typeface="Times New Roman" panose="02020603050405020304" pitchFamily="18" charset="0"/>
              </a:rPr>
              <a:t>DPDK</a:t>
            </a:r>
            <a:r>
              <a:rPr lang="zh-CN" altLang="en-US" sz="2800">
                <a:solidFill>
                  <a:srgbClr val="4F4F4F"/>
                </a:solidFill>
                <a:ea typeface="Arial" panose="020B0604020202020204" pitchFamily="34" charset="0"/>
                <a:cs typeface="Times New Roman" panose="02020603050405020304" pitchFamily="18" charset="0"/>
              </a:rPr>
              <a:t>文件</a:t>
            </a:r>
            <a:endParaRPr lang="zh-CN" altLang="en-US" sz="2800">
              <a:solidFill>
                <a:srgbClr val="ABB2BF"/>
              </a:solidFill>
              <a:latin typeface="Arial Unicode MS" panose="020B0604020202020204" pitchFamily="34" charset="-128"/>
              <a:ea typeface="DejaVu Sans Mono" pitchFamily="49" charset="0"/>
              <a:cs typeface="Times New Roman" panose="02020603050405020304" pitchFamily="18" charset="0"/>
            </a:endParaRPr>
          </a:p>
          <a:p>
            <a:endParaRPr lang="en-US" altLang="zh-CN" sz="2800" b="1">
              <a:latin typeface="Arial Unicode MS" panose="020B0604020202020204" pitchFamily="34" charset="-128"/>
              <a:ea typeface="DejaVu Sans Mono" pitchFamily="49" charset="0"/>
              <a:cs typeface="Times New Roman" panose="02020603050405020304" pitchFamily="18" charset="0"/>
            </a:endParaRPr>
          </a:p>
          <a:p>
            <a:r>
              <a:rPr lang="en-US" altLang="zh-CN" sz="2400" b="1">
                <a:latin typeface="Arial Unicode MS" panose="020B0604020202020204" pitchFamily="34" charset="-128"/>
                <a:ea typeface="DejaVu Sans Mono" pitchFamily="49" charset="0"/>
                <a:cs typeface="Times New Roman" panose="02020603050405020304" pitchFamily="18" charset="0"/>
              </a:rPr>
              <a:t>  &gt; tar xvJf dpdk-17.08.1.tar.xz</a:t>
            </a:r>
            <a:r>
              <a:rPr lang="en-US" altLang="zh-CN" sz="2400" b="1"/>
              <a:t> </a:t>
            </a:r>
          </a:p>
        </p:txBody>
      </p:sp>
      <p:sp>
        <p:nvSpPr>
          <p:cNvPr id="51203" name="矩形 6">
            <a:extLst>
              <a:ext uri="{FF2B5EF4-FFF2-40B4-BE49-F238E27FC236}">
                <a16:creationId xmlns:a16="http://schemas.microsoft.com/office/drawing/2014/main" id="{C743ED26-A25B-D383-C3CA-5A0F79FC0197}"/>
              </a:ext>
            </a:extLst>
          </p:cNvPr>
          <p:cNvSpPr>
            <a:spLocks noChangeArrowheads="1"/>
          </p:cNvSpPr>
          <p:nvPr/>
        </p:nvSpPr>
        <p:spPr bwMode="auto">
          <a:xfrm>
            <a:off x="0" y="3636963"/>
            <a:ext cx="9496425"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800">
                <a:solidFill>
                  <a:srgbClr val="4F4F4F"/>
                </a:solidFill>
                <a:ea typeface="Arial" panose="020B0604020202020204" pitchFamily="34" charset="0"/>
                <a:cs typeface="Times New Roman" panose="02020603050405020304" pitchFamily="18" charset="0"/>
              </a:rPr>
              <a:t>2    </a:t>
            </a:r>
            <a:r>
              <a:rPr lang="zh-CN" altLang="en-US" sz="2800">
                <a:solidFill>
                  <a:srgbClr val="4F4F4F"/>
                </a:solidFill>
                <a:ea typeface="Arial" panose="020B0604020202020204" pitchFamily="34" charset="0"/>
                <a:cs typeface="Times New Roman" panose="02020603050405020304" pitchFamily="18" charset="0"/>
              </a:rPr>
              <a:t>配置环境变量</a:t>
            </a:r>
          </a:p>
          <a:p>
            <a:r>
              <a:rPr lang="zh-CN" altLang="en-US">
                <a:cs typeface="Times New Roman" panose="02020603050405020304" pitchFamily="18" charset="0"/>
              </a:rPr>
              <a:t>    </a:t>
            </a:r>
          </a:p>
          <a:p>
            <a:r>
              <a:rPr lang="en-US" altLang="zh-CN" sz="2400" b="1">
                <a:latin typeface="Arial Unicode MS" panose="020B0604020202020204" pitchFamily="34" charset="-128"/>
                <a:ea typeface="DejaVu Sans Mono" pitchFamily="49" charset="0"/>
                <a:cs typeface="Times New Roman" panose="02020603050405020304" pitchFamily="18" charset="0"/>
              </a:rPr>
              <a:t>  &gt; export RTE_SDK=&lt;dpdk</a:t>
            </a:r>
            <a:r>
              <a:rPr lang="zh-CN" altLang="en-US" sz="2400" b="1">
                <a:latin typeface="Arial Unicode MS" panose="020B0604020202020204" pitchFamily="34" charset="-128"/>
                <a:ea typeface="DejaVu Sans Mono" pitchFamily="49" charset="0"/>
                <a:cs typeface="Times New Roman" panose="02020603050405020304" pitchFamily="18" charset="0"/>
              </a:rPr>
              <a:t>主目录</a:t>
            </a:r>
            <a:r>
              <a:rPr lang="en-US" altLang="zh-CN" sz="2400" b="1">
                <a:latin typeface="Arial Unicode MS" panose="020B0604020202020204" pitchFamily="34" charset="-128"/>
                <a:ea typeface="DejaVu Sans Mono" pitchFamily="49" charset="0"/>
                <a:cs typeface="Times New Roman" panose="02020603050405020304" pitchFamily="18" charset="0"/>
              </a:rPr>
              <a:t>&gt; </a:t>
            </a:r>
          </a:p>
          <a:p>
            <a:r>
              <a:rPr lang="en-US" altLang="zh-CN" sz="2400" b="1">
                <a:latin typeface="Arial Unicode MS" panose="020B0604020202020204" pitchFamily="34" charset="-128"/>
                <a:ea typeface="DejaVu Sans Mono" pitchFamily="49" charset="0"/>
                <a:cs typeface="Times New Roman" panose="02020603050405020304" pitchFamily="18" charset="0"/>
              </a:rPr>
              <a:t>  &gt; export RTE_TARGET=x86_64-native-linuxapp-gcc</a:t>
            </a:r>
          </a:p>
          <a:p>
            <a:r>
              <a:rPr lang="zh-CN" altLang="en-US" sz="2800">
                <a:solidFill>
                  <a:srgbClr val="4F4F4F"/>
                </a:solidFill>
                <a:ea typeface="Arial" panose="020B0604020202020204" pitchFamily="34" charset="0"/>
                <a:cs typeface="Times New Roman" panose="02020603050405020304" pitchFamily="18" charset="0"/>
              </a:rPr>
              <a:t>  用</a:t>
            </a:r>
            <a:r>
              <a:rPr lang="en-US" altLang="zh-CN" sz="2800">
                <a:solidFill>
                  <a:srgbClr val="4F4F4F"/>
                </a:solidFill>
                <a:ea typeface="Arial" panose="020B0604020202020204" pitchFamily="34" charset="0"/>
                <a:cs typeface="Times New Roman" panose="02020603050405020304" pitchFamily="18" charset="0"/>
              </a:rPr>
              <a:t>source</a:t>
            </a:r>
            <a:r>
              <a:rPr lang="zh-CN" altLang="en-US" sz="2800">
                <a:solidFill>
                  <a:srgbClr val="4F4F4F"/>
                </a:solidFill>
                <a:ea typeface="Arial" panose="020B0604020202020204" pitchFamily="34" charset="0"/>
                <a:cs typeface="Times New Roman" panose="02020603050405020304" pitchFamily="18" charset="0"/>
              </a:rPr>
              <a:t>启用这几个环境变量</a:t>
            </a:r>
            <a:endParaRPr lang="en-US" altLang="zh-CN" sz="2800">
              <a:solidFill>
                <a:srgbClr val="4F4F4F"/>
              </a:solidFill>
              <a:ea typeface="Arial" panose="020B0604020202020204" pitchFamily="34" charset="0"/>
              <a:cs typeface="Times New Roman" panose="02020603050405020304" pitchFamily="18" charset="0"/>
            </a:endParaRPr>
          </a:p>
          <a:p>
            <a:r>
              <a:rPr lang="zh-CN" altLang="en-US" sz="2400" b="1">
                <a:latin typeface="Arial Unicode MS" panose="020B0604020202020204" pitchFamily="34" charset="-128"/>
                <a:ea typeface="DejaVu Sans Mono" pitchFamily="49" charset="0"/>
                <a:cs typeface="Times New Roman" panose="02020603050405020304" pitchFamily="18" charset="0"/>
              </a:rPr>
              <a:t>  </a:t>
            </a:r>
            <a:r>
              <a:rPr lang="en-US" altLang="zh-CN" sz="2400" b="1">
                <a:latin typeface="Arial Unicode MS" panose="020B0604020202020204" pitchFamily="34" charset="-128"/>
                <a:ea typeface="DejaVu Sans Mono" pitchFamily="49" charset="0"/>
                <a:cs typeface="Times New Roman" panose="02020603050405020304" pitchFamily="18" charset="0"/>
              </a:rPr>
              <a:t>&gt; source  dpdk.rc</a:t>
            </a:r>
          </a:p>
          <a:p>
            <a:r>
              <a:rPr lang="zh-CN" altLang="en-US"/>
              <a:t>注意：每次重启后需要重新配置环境</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6C2FFC-CDE7-75C8-814D-44875741464C}"/>
              </a:ext>
            </a:extLst>
          </p:cNvPr>
          <p:cNvSpPr>
            <a:spLocks noGrp="1"/>
          </p:cNvSpPr>
          <p:nvPr>
            <p:ph type="title"/>
          </p:nvPr>
        </p:nvSpPr>
        <p:spPr/>
        <p:txBody>
          <a:bodyPr/>
          <a:lstStyle/>
          <a:p>
            <a:pPr>
              <a:defRPr/>
            </a:pPr>
            <a:r>
              <a:rPr lang="en-US" altLang="zh-CN"/>
              <a:t>DPDK</a:t>
            </a:r>
            <a:r>
              <a:rPr lang="zh-CN" altLang="en-US"/>
              <a:t>环境搭建过程</a:t>
            </a:r>
          </a:p>
        </p:txBody>
      </p:sp>
      <p:sp>
        <p:nvSpPr>
          <p:cNvPr id="52226" name="Rectangle 2">
            <a:extLst>
              <a:ext uri="{FF2B5EF4-FFF2-40B4-BE49-F238E27FC236}">
                <a16:creationId xmlns:a16="http://schemas.microsoft.com/office/drawing/2014/main" id="{E1E40CDE-8EFE-2B14-6391-278787A90641}"/>
              </a:ext>
            </a:extLst>
          </p:cNvPr>
          <p:cNvSpPr>
            <a:spLocks noChangeArrowheads="1"/>
          </p:cNvSpPr>
          <p:nvPr/>
        </p:nvSpPr>
        <p:spPr bwMode="auto">
          <a:xfrm>
            <a:off x="0" y="1898650"/>
            <a:ext cx="7781925" cy="1508125"/>
          </a:xfrm>
          <a:prstGeom prst="rect">
            <a:avLst/>
          </a:prstGeom>
          <a:noFill/>
          <a:ln>
            <a:noFill/>
          </a:ln>
          <a:effectLst>
            <a:prstShdw prst="shdw17" dist="17961" dir="2700000">
              <a:schemeClr val="bg2"/>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bIns="22852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800">
                <a:solidFill>
                  <a:srgbClr val="4F4F4F"/>
                </a:solidFill>
                <a:ea typeface="Arial" panose="020B0604020202020204" pitchFamily="34" charset="0"/>
                <a:cs typeface="Times New Roman" panose="02020603050405020304" pitchFamily="18" charset="0"/>
              </a:rPr>
              <a:t>3  </a:t>
            </a:r>
            <a:r>
              <a:rPr lang="zh-CN" altLang="en-US" sz="2800">
                <a:solidFill>
                  <a:srgbClr val="4F4F4F"/>
                </a:solidFill>
                <a:ea typeface="Arial" panose="020B0604020202020204" pitchFamily="34" charset="0"/>
                <a:cs typeface="Times New Roman" panose="02020603050405020304" pitchFamily="18" charset="0"/>
              </a:rPr>
              <a:t>利用</a:t>
            </a:r>
            <a:r>
              <a:rPr lang="en-US" altLang="zh-CN" sz="2800">
                <a:solidFill>
                  <a:srgbClr val="4F4F4F"/>
                </a:solidFill>
                <a:ea typeface="Arial" panose="020B0604020202020204" pitchFamily="34" charset="0"/>
                <a:cs typeface="Times New Roman" panose="02020603050405020304" pitchFamily="18" charset="0"/>
              </a:rPr>
              <a:t>dpdk-setup.sh</a:t>
            </a:r>
            <a:r>
              <a:rPr lang="zh-CN" altLang="en-US" sz="2800">
                <a:solidFill>
                  <a:srgbClr val="4F4F4F"/>
                </a:solidFill>
                <a:ea typeface="Arial" panose="020B0604020202020204" pitchFamily="34" charset="0"/>
                <a:cs typeface="Times New Roman" panose="02020603050405020304" pitchFamily="18" charset="0"/>
              </a:rPr>
              <a:t>进行配置</a:t>
            </a:r>
            <a:endParaRPr lang="en-US" altLang="zh-CN" sz="2800">
              <a:solidFill>
                <a:srgbClr val="4F4F4F"/>
              </a:solidFill>
              <a:ea typeface="Arial" panose="020B0604020202020204" pitchFamily="34" charset="0"/>
              <a:cs typeface="Times New Roman" panose="02020603050405020304" pitchFamily="18" charset="0"/>
            </a:endParaRPr>
          </a:p>
          <a:p>
            <a:pPr>
              <a:buFontTx/>
              <a:buAutoNum type="arabicPlain"/>
            </a:pPr>
            <a:endParaRPr lang="en-US" altLang="zh-CN" sz="2800" b="1">
              <a:latin typeface="Arial Unicode MS" panose="020B0604020202020204" pitchFamily="34" charset="-128"/>
              <a:ea typeface="DejaVu Sans Mono" pitchFamily="49" charset="0"/>
              <a:cs typeface="Times New Roman" panose="02020603050405020304" pitchFamily="18" charset="0"/>
            </a:endParaRPr>
          </a:p>
          <a:p>
            <a:r>
              <a:rPr lang="en-US" altLang="zh-CN" sz="2400" b="1">
                <a:latin typeface="Arial Unicode MS" panose="020B0604020202020204" pitchFamily="34" charset="-128"/>
                <a:ea typeface="DejaVu Sans Mono" pitchFamily="49" charset="0"/>
                <a:cs typeface="Times New Roman" panose="02020603050405020304" pitchFamily="18" charset="0"/>
              </a:rPr>
              <a:t>  &gt; </a:t>
            </a:r>
            <a:r>
              <a:rPr lang="en-US" altLang="zh-CN" sz="2400" b="1"/>
              <a:t> sudo ./dpdk-setup.sh</a:t>
            </a:r>
          </a:p>
        </p:txBody>
      </p:sp>
      <p:sp>
        <p:nvSpPr>
          <p:cNvPr id="52227" name="矩形 3">
            <a:extLst>
              <a:ext uri="{FF2B5EF4-FFF2-40B4-BE49-F238E27FC236}">
                <a16:creationId xmlns:a16="http://schemas.microsoft.com/office/drawing/2014/main" id="{4C2B7CBB-26EB-F8DF-CB9B-448DA3B7FE53}"/>
              </a:ext>
            </a:extLst>
          </p:cNvPr>
          <p:cNvSpPr>
            <a:spLocks noChangeArrowheads="1"/>
          </p:cNvSpPr>
          <p:nvPr/>
        </p:nvSpPr>
        <p:spPr bwMode="auto">
          <a:xfrm>
            <a:off x="323850" y="3406775"/>
            <a:ext cx="745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a:solidFill>
                  <a:srgbClr val="FF0000"/>
                </a:solidFill>
              </a:rPr>
              <a:t>注意：此命令在</a:t>
            </a:r>
            <a:r>
              <a:rPr lang="en-US" altLang="zh-CN">
                <a:solidFill>
                  <a:srgbClr val="FF0000"/>
                </a:solidFill>
              </a:rPr>
              <a:t>dpdk-stable-17.08.1/usertools</a:t>
            </a:r>
            <a:r>
              <a:rPr lang="zh-CN" altLang="en-US">
                <a:solidFill>
                  <a:srgbClr val="FF0000"/>
                </a:solidFill>
              </a:rPr>
              <a:t>路径下运行</a:t>
            </a:r>
          </a:p>
        </p:txBody>
      </p:sp>
      <p:sp>
        <p:nvSpPr>
          <p:cNvPr id="52228" name="矩形 4">
            <a:extLst>
              <a:ext uri="{FF2B5EF4-FFF2-40B4-BE49-F238E27FC236}">
                <a16:creationId xmlns:a16="http://schemas.microsoft.com/office/drawing/2014/main" id="{CF451606-635B-36FD-99B0-02BA9EB7D005}"/>
              </a:ext>
            </a:extLst>
          </p:cNvPr>
          <p:cNvSpPr>
            <a:spLocks noChangeArrowheads="1"/>
          </p:cNvSpPr>
          <p:nvPr/>
        </p:nvSpPr>
        <p:spPr bwMode="auto">
          <a:xfrm>
            <a:off x="333375" y="4221163"/>
            <a:ext cx="2508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b="1"/>
              <a:t>运行后会出现以下内容</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kumimoji="0" lang="en-US" altLang="zh-CN" sz="3800" b="1" dirty="0" err="1">
                <a:latin typeface="Arial" panose="020B0604020202020204" pitchFamily="34" charset="0"/>
                <a:ea typeface="宋体" panose="02010600030101010101" pitchFamily="2" charset="-122"/>
              </a:rPr>
              <a:t>libpcap</a:t>
            </a:r>
            <a:r>
              <a:rPr kumimoji="0" lang="zh-CN" altLang="en-US" sz="3800" b="1" dirty="0">
                <a:latin typeface="Arial" panose="020B0604020202020204" pitchFamily="34" charset="0"/>
                <a:ea typeface="宋体" panose="02010600030101010101" pitchFamily="2" charset="-122"/>
              </a:rPr>
              <a:t>为什么用回调函数</a:t>
            </a: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a:extLst>
              <a:ext uri="{FF2B5EF4-FFF2-40B4-BE49-F238E27FC236}">
                <a16:creationId xmlns:a16="http://schemas.microsoft.com/office/drawing/2014/main" id="{C590B496-E3BC-4229-2725-B69D55EF8786}"/>
              </a:ext>
            </a:extLst>
          </p:cNvPr>
          <p:cNvSpPr txBox="1">
            <a:spLocks/>
          </p:cNvSpPr>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zh-CN" altLang="en-US" sz="2000" dirty="0">
                <a:solidFill>
                  <a:srgbClr val="C00000"/>
                </a:solidFill>
                <a:latin typeface="Times New Roman" panose="02020603050405020304" pitchFamily="18" charset="0"/>
                <a:cs typeface="Times New Roman" panose="02020603050405020304" pitchFamily="18" charset="0"/>
              </a:rPr>
              <a:t>回调函数</a:t>
            </a:r>
          </a:p>
        </p:txBody>
      </p:sp>
      <p:sp>
        <p:nvSpPr>
          <p:cNvPr id="8" name="灯片编号占位符 6">
            <a:extLst>
              <a:ext uri="{FF2B5EF4-FFF2-40B4-BE49-F238E27FC236}">
                <a16:creationId xmlns:a16="http://schemas.microsoft.com/office/drawing/2014/main" id="{085DDDB8-50FF-4C17-93D3-699A84F7A10B}"/>
              </a:ext>
            </a:extLst>
          </p:cNvPr>
          <p:cNvSpPr txBox="1">
            <a:spLocks/>
          </p:cNvSpPr>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pPr algn="r"/>
              <a:t>5</a:t>
            </a:fld>
            <a:endParaRPr lang="zh-CN" altLang="en-US" sz="1400"/>
          </a:p>
        </p:txBody>
      </p:sp>
      <p:sp>
        <p:nvSpPr>
          <p:cNvPr id="2" name="内容占位符 2">
            <a:extLst>
              <a:ext uri="{FF2B5EF4-FFF2-40B4-BE49-F238E27FC236}">
                <a16:creationId xmlns:a16="http://schemas.microsoft.com/office/drawing/2014/main" id="{88E3E5ED-8540-2CC8-CA79-718530D27ADC}"/>
              </a:ext>
            </a:extLst>
          </p:cNvPr>
          <p:cNvSpPr txBox="1">
            <a:spLocks/>
          </p:cNvSpPr>
          <p:nvPr/>
        </p:nvSpPr>
        <p:spPr>
          <a:xfrm>
            <a:off x="287020" y="1340485"/>
            <a:ext cx="8751983" cy="998612"/>
          </a:xfrm>
          <a:prstGeom prst="rect">
            <a:avLst/>
          </a:prstGeom>
          <a:noFill/>
          <a:ln>
            <a:miter lim="800000"/>
          </a:ln>
        </p:spPr>
        <p:txBody>
          <a:bodyPr vert="horz" wrap="square" lIns="91440" tIns="45720" rIns="91440" bIns="45720" rtlCol="0" anchor="t" anchorCtr="0">
            <a:noAutofit/>
          </a:bodyPr>
          <a:lstStyle>
            <a:lvl1pPr marL="342900" indent="-342900" algn="l" defTabSz="914400" rtl="0" eaLnBrk="0" fontAlgn="base" latinLnBrk="0" hangingPunct="0">
              <a:lnSpc>
                <a:spcPct val="100000"/>
              </a:lnSpc>
              <a:spcBef>
                <a:spcPct val="20000"/>
              </a:spcBef>
              <a:spcAft>
                <a:spcPct val="0"/>
              </a:spcAft>
              <a:buClrTx/>
              <a:buSzTx/>
              <a:buFontTx/>
              <a:buChar char="•"/>
              <a:defRPr kumimoji="0" lang="zh-CN" altLang="en-US" sz="2800" b="0" i="0" u="none" kern="120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Tx/>
              <a:buChar char="–"/>
              <a:defRPr kumimoji="0" lang="zh-CN" altLang="en-US" sz="2400" b="0" i="0" u="none" kern="120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Tx/>
              <a:buChar char="•"/>
              <a:defRPr kumimoji="0" lang="zh-CN" altLang="en-US" sz="2000" b="0" i="0" u="none" kern="120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Tx/>
              <a:buChar char="–"/>
              <a:defRPr kumimoji="0" lang="zh-CN" altLang="en-US" sz="1600" b="0" i="0" u="none" kern="120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Tx/>
              <a:buChar char="»"/>
              <a:defRPr kumimoji="0" lang="zh-CN" altLang="en-US" sz="1400" b="0" i="0" u="none" kern="1200">
                <a:solidFill>
                  <a:schemeClr val="tx1"/>
                </a:solidFill>
                <a:latin typeface="+mn-lt"/>
                <a:ea typeface="+mn-ea"/>
                <a:cs typeface="+mn-cs"/>
              </a:defRPr>
            </a:lvl5pPr>
            <a:lvl6pPr marL="25146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6pPr>
            <a:lvl7pPr marL="29718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7pPr>
            <a:lvl8pPr marL="34290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8pPr>
            <a:lvl9pPr marL="38862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9pPr>
          </a:lstStyle>
          <a:p>
            <a:pPr marL="0">
              <a:buNone/>
            </a:pPr>
            <a:r>
              <a:rPr lang="zh-CN" altLang="en-US" sz="1800" b="0" i="0" dirty="0">
                <a:solidFill>
                  <a:schemeClr val="accent1">
                    <a:lumMod val="75000"/>
                  </a:schemeClr>
                </a:solidFill>
                <a:effectLst/>
                <a:latin typeface="-apple-system"/>
              </a:rPr>
              <a:t>回调函数是指在特定事件发生或条件满足时，由系统或库调用的用户自定义函数。它是一种函数指针，允许用户在特定的时机插入自己的代码逻辑，以响应系统或库的事件或请求。</a:t>
            </a:r>
            <a:endParaRPr lang="en-US" altLang="zh-CN" sz="1800" b="0" i="0" dirty="0">
              <a:solidFill>
                <a:schemeClr val="accent1">
                  <a:lumMod val="75000"/>
                </a:schemeClr>
              </a:solidFill>
              <a:effectLst/>
              <a:latin typeface="-apple-system"/>
            </a:endParaRPr>
          </a:p>
          <a:p>
            <a:pPr marL="0">
              <a:buNone/>
            </a:pPr>
            <a:endParaRPr lang="en-US" altLang="en-US" sz="1800" dirty="0">
              <a:solidFill>
                <a:schemeClr val="accent1">
                  <a:lumMod val="75000"/>
                </a:schemeClr>
              </a:solidFill>
              <a:latin typeface="-apple-system"/>
            </a:endParaRPr>
          </a:p>
          <a:p>
            <a:pPr marL="0">
              <a:buNone/>
            </a:pPr>
            <a:endParaRPr lang="en" altLang="en-US" sz="1800" dirty="0">
              <a:solidFill>
                <a:schemeClr val="accent1">
                  <a:lumMod val="75000"/>
                </a:schemeClr>
              </a:solidFill>
              <a:latin typeface="Arial" panose="020B0604020202020204" pitchFamily="34" charset="0"/>
            </a:endParaRPr>
          </a:p>
        </p:txBody>
      </p:sp>
      <p:sp>
        <p:nvSpPr>
          <p:cNvPr id="6" name="灯片编号占位符 4">
            <a:extLst>
              <a:ext uri="{FF2B5EF4-FFF2-40B4-BE49-F238E27FC236}">
                <a16:creationId xmlns:a16="http://schemas.microsoft.com/office/drawing/2014/main" id="{B071988D-9ECF-C4C4-3598-9ACC9D2FA7AA}"/>
              </a:ext>
            </a:extLst>
          </p:cNvPr>
          <p:cNvSpPr txBox="1">
            <a:spLocks/>
          </p:cNvSpPr>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pPr algn="r"/>
              <a:t>5</a:t>
            </a:fld>
            <a:endParaRPr lang="zh-CN" altLang="en-US" sz="1400"/>
          </a:p>
        </p:txBody>
      </p:sp>
      <p:sp>
        <p:nvSpPr>
          <p:cNvPr id="4" name="矩形 3">
            <a:extLst>
              <a:ext uri="{FF2B5EF4-FFF2-40B4-BE49-F238E27FC236}">
                <a16:creationId xmlns:a16="http://schemas.microsoft.com/office/drawing/2014/main" id="{DE1F5D32-6589-B317-AE43-687DE688FF36}"/>
              </a:ext>
            </a:extLst>
          </p:cNvPr>
          <p:cNvSpPr/>
          <p:nvPr/>
        </p:nvSpPr>
        <p:spPr>
          <a:xfrm>
            <a:off x="1907703" y="2636912"/>
            <a:ext cx="6803115" cy="629484"/>
          </a:xfrm>
          <a:prstGeom prst="rect">
            <a:avLst/>
          </a:prstGeom>
          <a:solidFill>
            <a:schemeClr val="accent4">
              <a:lumMod val="40000"/>
              <a:lumOff val="60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0" i="0" dirty="0">
                <a:solidFill>
                  <a:srgbClr val="4F4F4F"/>
                </a:solidFill>
                <a:effectLst/>
                <a:latin typeface="-apple-system"/>
              </a:rPr>
              <a:t>函数返回值类型 </a:t>
            </a:r>
            <a:r>
              <a:rPr lang="en-US" altLang="zh-CN" b="0" i="0" dirty="0">
                <a:solidFill>
                  <a:srgbClr val="4F4F4F"/>
                </a:solidFill>
                <a:effectLst/>
                <a:latin typeface="-apple-system"/>
              </a:rPr>
              <a:t>(* </a:t>
            </a:r>
            <a:r>
              <a:rPr lang="zh-CN" altLang="en-US" b="0" i="0" dirty="0">
                <a:solidFill>
                  <a:srgbClr val="4F4F4F"/>
                </a:solidFill>
                <a:effectLst/>
                <a:latin typeface="-apple-system"/>
              </a:rPr>
              <a:t>指针变量名</a:t>
            </a:r>
            <a:r>
              <a:rPr lang="en-US" altLang="zh-CN" b="0" i="0" dirty="0">
                <a:solidFill>
                  <a:srgbClr val="4F4F4F"/>
                </a:solidFill>
                <a:effectLst/>
                <a:latin typeface="-apple-system"/>
              </a:rPr>
              <a:t>) (</a:t>
            </a:r>
            <a:r>
              <a:rPr lang="zh-CN" altLang="en-US" b="0" i="0" dirty="0">
                <a:solidFill>
                  <a:srgbClr val="4F4F4F"/>
                </a:solidFill>
                <a:effectLst/>
                <a:latin typeface="-apple-system"/>
              </a:rPr>
              <a:t>函数参数列表</a:t>
            </a:r>
            <a:r>
              <a:rPr lang="en-US" altLang="zh-CN" b="0" i="0" dirty="0">
                <a:solidFill>
                  <a:srgbClr val="4F4F4F"/>
                </a:solidFill>
                <a:effectLst/>
                <a:latin typeface="-apple-system"/>
              </a:rPr>
              <a:t>);</a:t>
            </a:r>
            <a:endParaRPr kumimoji="1" lang="zh-CN" altLang="en-US" dirty="0"/>
          </a:p>
        </p:txBody>
      </p:sp>
      <p:sp>
        <p:nvSpPr>
          <p:cNvPr id="7" name="文本框 6">
            <a:extLst>
              <a:ext uri="{FF2B5EF4-FFF2-40B4-BE49-F238E27FC236}">
                <a16:creationId xmlns:a16="http://schemas.microsoft.com/office/drawing/2014/main" id="{7C2C33DB-7C2C-515F-DF36-4B818FF285AC}"/>
              </a:ext>
            </a:extLst>
          </p:cNvPr>
          <p:cNvSpPr txBox="1"/>
          <p:nvPr/>
        </p:nvSpPr>
        <p:spPr>
          <a:xfrm>
            <a:off x="468312" y="2780838"/>
            <a:ext cx="1277888" cy="341632"/>
          </a:xfrm>
          <a:prstGeom prst="rect">
            <a:avLst/>
          </a:prstGeom>
          <a:noFill/>
        </p:spPr>
        <p:txBody>
          <a:bodyPr wrap="square">
            <a:spAutoFit/>
          </a:bodyPr>
          <a:lstStyle/>
          <a:p>
            <a:pPr algn="l"/>
            <a:r>
              <a:rPr lang="zh-CN" altLang="en-US" sz="1800" dirty="0">
                <a:solidFill>
                  <a:srgbClr val="C00000"/>
                </a:solidFill>
                <a:latin typeface="Times New Roman" panose="02020603050405020304" pitchFamily="18" charset="0"/>
                <a:cs typeface="Times New Roman" panose="02020603050405020304" pitchFamily="18" charset="0"/>
              </a:rPr>
              <a:t>函数指针</a:t>
            </a:r>
          </a:p>
        </p:txBody>
      </p:sp>
      <p:sp>
        <p:nvSpPr>
          <p:cNvPr id="10" name="文本框 9">
            <a:extLst>
              <a:ext uri="{FF2B5EF4-FFF2-40B4-BE49-F238E27FC236}">
                <a16:creationId xmlns:a16="http://schemas.microsoft.com/office/drawing/2014/main" id="{89F418B3-301A-F826-2F4A-16A935FC7678}"/>
              </a:ext>
            </a:extLst>
          </p:cNvPr>
          <p:cNvSpPr txBox="1"/>
          <p:nvPr/>
        </p:nvSpPr>
        <p:spPr>
          <a:xfrm>
            <a:off x="107504" y="3320599"/>
            <a:ext cx="9036496" cy="1255728"/>
          </a:xfrm>
          <a:prstGeom prst="rect">
            <a:avLst/>
          </a:prstGeom>
          <a:noFill/>
        </p:spPr>
        <p:txBody>
          <a:bodyPr wrap="square">
            <a:spAutoFit/>
          </a:bodyPr>
          <a:lstStyle/>
          <a:p>
            <a:pPr algn="l">
              <a:buFont typeface="+mj-lt"/>
              <a:buAutoNum type="arabicPeriod"/>
            </a:pPr>
            <a:r>
              <a:rPr lang="en" altLang="zh-CN" b="0" i="0" dirty="0">
                <a:solidFill>
                  <a:srgbClr val="986801"/>
                </a:solidFill>
                <a:effectLst/>
                <a:latin typeface="Source Code Pro" panose="020B0509030403020204" pitchFamily="49" charset="0"/>
              </a:rPr>
              <a:t>void</a:t>
            </a:r>
            <a:r>
              <a:rPr lang="en" altLang="zh-CN" b="0" i="0" dirty="0">
                <a:solidFill>
                  <a:srgbClr val="383A42"/>
                </a:solidFill>
                <a:effectLst/>
                <a:latin typeface="Source Code Pro" panose="020B0509030403020204" pitchFamily="49" charset="0"/>
              </a:rPr>
              <a:t> </a:t>
            </a:r>
            <a:r>
              <a:rPr lang="en" altLang="zh-CN" b="0" i="0" dirty="0" err="1">
                <a:solidFill>
                  <a:srgbClr val="4078F2"/>
                </a:solidFill>
                <a:effectLst/>
                <a:latin typeface="Source Code Pro" panose="020B0509030403020204" pitchFamily="49" charset="0"/>
              </a:rPr>
              <a:t>Func</a:t>
            </a:r>
            <a:r>
              <a:rPr lang="en" altLang="zh-CN" b="0" i="0" dirty="0">
                <a:solidFill>
                  <a:srgbClr val="383A42"/>
                </a:solidFill>
                <a:effectLst/>
                <a:latin typeface="Source Code Pro" panose="020B0509030403020204" pitchFamily="49" charset="0"/>
              </a:rPr>
              <a:t>(</a:t>
            </a:r>
            <a:r>
              <a:rPr lang="en" altLang="zh-CN" b="0" i="0" dirty="0">
                <a:solidFill>
                  <a:srgbClr val="986801"/>
                </a:solidFill>
                <a:effectLst/>
                <a:latin typeface="Source Code Pro" panose="020B0509030403020204" pitchFamily="49" charset="0"/>
              </a:rPr>
              <a:t>int</a:t>
            </a:r>
            <a:r>
              <a:rPr lang="en" altLang="zh-CN" b="0" i="0" dirty="0">
                <a:solidFill>
                  <a:srgbClr val="383A42"/>
                </a:solidFill>
                <a:effectLst/>
                <a:latin typeface="Source Code Pro" panose="020B0509030403020204" pitchFamily="49" charset="0"/>
              </a:rPr>
              <a:t> x);   </a:t>
            </a:r>
            <a:r>
              <a:rPr lang="en" altLang="zh-CN" b="0" i="1" dirty="0">
                <a:solidFill>
                  <a:srgbClr val="A0A1A7"/>
                </a:solidFill>
                <a:effectLst/>
                <a:latin typeface="Source Code Pro" panose="020B0509030403020204" pitchFamily="49" charset="0"/>
              </a:rPr>
              <a:t>/*</a:t>
            </a:r>
            <a:r>
              <a:rPr lang="zh-CN" altLang="en-US" b="0" i="1" dirty="0">
                <a:solidFill>
                  <a:srgbClr val="A0A1A7"/>
                </a:solidFill>
                <a:effectLst/>
                <a:latin typeface="Source Code Pro" panose="020B0509030403020204" pitchFamily="49" charset="0"/>
              </a:rPr>
              <a:t>声明一个函数*</a:t>
            </a:r>
            <a:r>
              <a:rPr lang="en-US" altLang="zh-CN" b="0" i="1" dirty="0">
                <a:solidFill>
                  <a:srgbClr val="A0A1A7"/>
                </a:solidFill>
                <a:effectLst/>
                <a:latin typeface="Source Code Pro" panose="020B0509030403020204" pitchFamily="49" charset="0"/>
              </a:rPr>
              <a:t>/</a:t>
            </a:r>
            <a:endParaRPr lang="zh-CN" altLang="en-US" b="0" i="0" dirty="0">
              <a:solidFill>
                <a:srgbClr val="383A42"/>
              </a:solidFill>
              <a:effectLst/>
              <a:latin typeface="Source Code Pro" panose="020B0509030403020204" pitchFamily="49" charset="0"/>
            </a:endParaRPr>
          </a:p>
          <a:p>
            <a:pPr>
              <a:buFont typeface="+mj-lt"/>
              <a:buAutoNum type="arabicPeriod"/>
            </a:pPr>
            <a:r>
              <a:rPr lang="en" altLang="zh-CN" b="0" i="0" dirty="0">
                <a:solidFill>
                  <a:srgbClr val="A626A4"/>
                </a:solidFill>
                <a:effectLst/>
                <a:latin typeface="Source Code Pro" panose="020B0509030403020204" pitchFamily="49" charset="0"/>
              </a:rPr>
              <a:t>typedef</a:t>
            </a:r>
            <a:r>
              <a:rPr lang="en" altLang="zh-CN" b="0" i="0" dirty="0">
                <a:solidFill>
                  <a:srgbClr val="383A42"/>
                </a:solidFill>
                <a:effectLst/>
                <a:latin typeface="Source Code Pro" panose="020B0509030403020204" pitchFamily="49" charset="0"/>
              </a:rPr>
              <a:t> </a:t>
            </a:r>
            <a:r>
              <a:rPr lang="en" altLang="zh-CN" b="0" i="0" dirty="0">
                <a:solidFill>
                  <a:srgbClr val="4078F2"/>
                </a:solidFill>
                <a:effectLst/>
                <a:latin typeface="Source Code Pro" panose="020B0509030403020204" pitchFamily="49" charset="0"/>
              </a:rPr>
              <a:t>void</a:t>
            </a:r>
            <a:r>
              <a:rPr lang="en" altLang="zh-CN" b="0" i="0" dirty="0">
                <a:solidFill>
                  <a:srgbClr val="383A42"/>
                </a:solidFill>
                <a:effectLst/>
                <a:latin typeface="Source Code Pro" panose="020B0509030403020204" pitchFamily="49" charset="0"/>
              </a:rPr>
              <a:t>(*</a:t>
            </a:r>
            <a:r>
              <a:rPr lang="en" altLang="zh-CN" b="0" i="0" dirty="0" err="1">
                <a:solidFill>
                  <a:srgbClr val="383A42"/>
                </a:solidFill>
                <a:effectLst/>
                <a:latin typeface="Source Code Pro" panose="020B0509030403020204" pitchFamily="49" charset="0"/>
              </a:rPr>
              <a:t>FunType</a:t>
            </a:r>
            <a:r>
              <a:rPr lang="en" altLang="zh-CN" b="0" i="0" dirty="0">
                <a:solidFill>
                  <a:srgbClr val="383A42"/>
                </a:solidFill>
                <a:effectLst/>
                <a:latin typeface="Source Code Pro" panose="020B0509030403020204" pitchFamily="49" charset="0"/>
              </a:rPr>
              <a:t>)(</a:t>
            </a:r>
            <a:r>
              <a:rPr lang="en" altLang="zh-CN" b="0" i="0" dirty="0">
                <a:solidFill>
                  <a:srgbClr val="986801"/>
                </a:solidFill>
                <a:effectLst/>
                <a:latin typeface="Source Code Pro" panose="020B0509030403020204" pitchFamily="49" charset="0"/>
              </a:rPr>
              <a:t>int</a:t>
            </a:r>
            <a:r>
              <a:rPr lang="en" altLang="zh-CN" b="0" i="0" dirty="0">
                <a:solidFill>
                  <a:srgbClr val="383A42"/>
                </a:solidFill>
                <a:effectLst/>
                <a:latin typeface="Source Code Pro" panose="020B0509030403020204" pitchFamily="49" charset="0"/>
              </a:rPr>
              <a:t>);</a:t>
            </a:r>
            <a:r>
              <a:rPr lang="zh-CN" altLang="en-US" b="0" i="0" dirty="0">
                <a:solidFill>
                  <a:srgbClr val="383A42"/>
                </a:solidFill>
                <a:effectLst/>
                <a:latin typeface="Source Code Pro" panose="020B0509030403020204" pitchFamily="49" charset="0"/>
              </a:rPr>
              <a:t> </a:t>
            </a:r>
            <a:r>
              <a:rPr lang="en" altLang="zh-CN" b="0" i="1" dirty="0">
                <a:solidFill>
                  <a:srgbClr val="A0A1A7"/>
                </a:solidFill>
                <a:effectLst/>
                <a:latin typeface="Source Code Pro" panose="020B0509030403020204" pitchFamily="49" charset="0"/>
              </a:rPr>
              <a:t>/*</a:t>
            </a:r>
            <a:r>
              <a:rPr lang="zh-CN" altLang="en-US" b="0" i="1" dirty="0">
                <a:solidFill>
                  <a:srgbClr val="A0A1A7"/>
                </a:solidFill>
                <a:effectLst/>
                <a:latin typeface="Source Code Pro" panose="020B0509030403020204" pitchFamily="49" charset="0"/>
              </a:rPr>
              <a:t>定义一个函数指针类型*</a:t>
            </a:r>
            <a:r>
              <a:rPr lang="en-US" altLang="zh-CN" b="0" i="1" dirty="0">
                <a:solidFill>
                  <a:srgbClr val="A0A1A7"/>
                </a:solidFill>
                <a:effectLst/>
                <a:latin typeface="Source Code Pro" panose="020B0509030403020204" pitchFamily="49" charset="0"/>
              </a:rPr>
              <a:t>/</a:t>
            </a:r>
            <a:endParaRPr lang="en" altLang="zh-CN" b="0" i="0" dirty="0">
              <a:solidFill>
                <a:srgbClr val="383A42"/>
              </a:solidFill>
              <a:effectLst/>
              <a:latin typeface="Source Code Pro" panose="020B0509030403020204" pitchFamily="49" charset="0"/>
            </a:endParaRPr>
          </a:p>
          <a:p>
            <a:pPr algn="l">
              <a:buFont typeface="+mj-lt"/>
              <a:buAutoNum type="arabicPeriod"/>
            </a:pPr>
            <a:r>
              <a:rPr lang="en" altLang="zh-CN" b="0" i="0" dirty="0">
                <a:solidFill>
                  <a:srgbClr val="986801"/>
                </a:solidFill>
                <a:effectLst/>
                <a:latin typeface="Source Code Pro" panose="020B0509030403020204" pitchFamily="49" charset="0"/>
              </a:rPr>
              <a:t>void</a:t>
            </a:r>
            <a:r>
              <a:rPr lang="en" altLang="zh-CN" b="0" i="0" dirty="0">
                <a:solidFill>
                  <a:srgbClr val="383A42"/>
                </a:solidFill>
                <a:effectLst/>
                <a:latin typeface="Source Code Pro" panose="020B0509030403020204" pitchFamily="49" charset="0"/>
              </a:rPr>
              <a:t> </a:t>
            </a:r>
            <a:r>
              <a:rPr lang="en" altLang="zh-CN" b="0" i="0" dirty="0" err="1">
                <a:solidFill>
                  <a:srgbClr val="4078F2"/>
                </a:solidFill>
                <a:effectLst/>
                <a:latin typeface="Source Code Pro" panose="020B0509030403020204" pitchFamily="49" charset="0"/>
              </a:rPr>
              <a:t>callFun</a:t>
            </a:r>
            <a:r>
              <a:rPr lang="en" altLang="zh-CN" b="0" i="0" dirty="0">
                <a:solidFill>
                  <a:srgbClr val="383A42"/>
                </a:solidFill>
                <a:effectLst/>
                <a:latin typeface="Source Code Pro" panose="020B0509030403020204" pitchFamily="49" charset="0"/>
              </a:rPr>
              <a:t>(</a:t>
            </a:r>
            <a:r>
              <a:rPr lang="en" altLang="zh-CN" b="0" i="0" dirty="0" err="1">
                <a:solidFill>
                  <a:srgbClr val="383A42"/>
                </a:solidFill>
                <a:effectLst/>
                <a:latin typeface="Source Code Pro" panose="020B0509030403020204" pitchFamily="49" charset="0"/>
              </a:rPr>
              <a:t>FunType</a:t>
            </a:r>
            <a:r>
              <a:rPr lang="en" altLang="zh-CN" b="0" i="0" dirty="0">
                <a:solidFill>
                  <a:srgbClr val="383A42"/>
                </a:solidFill>
                <a:effectLst/>
                <a:latin typeface="Source Code Pro" panose="020B0509030403020204" pitchFamily="49" charset="0"/>
              </a:rPr>
              <a:t> </a:t>
            </a:r>
            <a:r>
              <a:rPr lang="en" altLang="zh-CN" b="0" i="0" dirty="0" err="1">
                <a:solidFill>
                  <a:srgbClr val="383A42"/>
                </a:solidFill>
                <a:effectLst/>
                <a:latin typeface="Source Code Pro" panose="020B0509030403020204" pitchFamily="49" charset="0"/>
              </a:rPr>
              <a:t>fp,</a:t>
            </a:r>
            <a:r>
              <a:rPr lang="en" altLang="zh-CN" b="0" i="0" dirty="0" err="1">
                <a:solidFill>
                  <a:srgbClr val="986801"/>
                </a:solidFill>
                <a:effectLst/>
                <a:latin typeface="Source Code Pro" panose="020B0509030403020204" pitchFamily="49" charset="0"/>
              </a:rPr>
              <a:t>int</a:t>
            </a:r>
            <a:r>
              <a:rPr lang="en" altLang="zh-CN" b="0" i="0" dirty="0">
                <a:solidFill>
                  <a:srgbClr val="383A42"/>
                </a:solidFill>
                <a:effectLst/>
                <a:latin typeface="Source Code Pro" panose="020B0509030403020204" pitchFamily="49" charset="0"/>
              </a:rPr>
              <a:t> x);</a:t>
            </a:r>
            <a:r>
              <a:rPr lang="zh-CN" altLang="en-US" b="0" i="0" dirty="0">
                <a:solidFill>
                  <a:srgbClr val="383A42"/>
                </a:solidFill>
                <a:effectLst/>
                <a:latin typeface="Source Code Pro" panose="020B0509030403020204" pitchFamily="49" charset="0"/>
              </a:rPr>
              <a:t> </a:t>
            </a:r>
            <a:r>
              <a:rPr lang="en" altLang="zh-CN" b="0" i="1" dirty="0">
                <a:solidFill>
                  <a:srgbClr val="A0A1A7"/>
                </a:solidFill>
                <a:effectLst/>
                <a:latin typeface="Source Code Pro" panose="020B0509030403020204" pitchFamily="49" charset="0"/>
              </a:rPr>
              <a:t>/*</a:t>
            </a:r>
            <a:r>
              <a:rPr lang="zh-CN" altLang="en" b="0" i="1" dirty="0">
                <a:solidFill>
                  <a:srgbClr val="A0A1A7"/>
                </a:solidFill>
                <a:effectLst/>
                <a:latin typeface="Source Code Pro" panose="020B0509030403020204" pitchFamily="49" charset="0"/>
              </a:rPr>
              <a:t>将</a:t>
            </a:r>
            <a:r>
              <a:rPr lang="zh-CN" altLang="en-US" b="0" i="1" dirty="0">
                <a:solidFill>
                  <a:srgbClr val="A0A1A7"/>
                </a:solidFill>
                <a:effectLst/>
                <a:latin typeface="Source Code Pro" panose="020B0509030403020204" pitchFamily="49" charset="0"/>
              </a:rPr>
              <a:t>函数指针作为参数传递给其它函数*</a:t>
            </a:r>
            <a:r>
              <a:rPr lang="en-US" altLang="zh-CN" b="0" i="1" dirty="0">
                <a:solidFill>
                  <a:srgbClr val="A0A1A7"/>
                </a:solidFill>
                <a:effectLst/>
                <a:latin typeface="Source Code Pro" panose="020B0509030403020204" pitchFamily="49" charset="0"/>
              </a:rPr>
              <a:t>/</a:t>
            </a:r>
            <a:endParaRPr lang="en" altLang="zh-CN" b="0" i="0" dirty="0">
              <a:solidFill>
                <a:srgbClr val="383A42"/>
              </a:solidFill>
              <a:effectLst/>
              <a:latin typeface="Source Code Pro" panose="020B0509030403020204" pitchFamily="49" charset="0"/>
            </a:endParaRPr>
          </a:p>
          <a:p>
            <a:pPr algn="l">
              <a:buFont typeface="+mj-lt"/>
              <a:buAutoNum type="arabicPeriod"/>
            </a:pPr>
            <a:endParaRPr lang="zh-CN" altLang="en-US" b="0" i="0" dirty="0">
              <a:solidFill>
                <a:srgbClr val="383A42"/>
              </a:solidFill>
              <a:effectLst/>
              <a:latin typeface="Source Code Pro" panose="020B0509030403020204" pitchFamily="49" charset="0"/>
            </a:endParaRPr>
          </a:p>
        </p:txBody>
      </p:sp>
      <p:sp>
        <p:nvSpPr>
          <p:cNvPr id="12" name="文本框 11">
            <a:extLst>
              <a:ext uri="{FF2B5EF4-FFF2-40B4-BE49-F238E27FC236}">
                <a16:creationId xmlns:a16="http://schemas.microsoft.com/office/drawing/2014/main" id="{710F177F-41BA-7879-F80C-A91DCA4A705B}"/>
              </a:ext>
            </a:extLst>
          </p:cNvPr>
          <p:cNvSpPr txBox="1"/>
          <p:nvPr/>
        </p:nvSpPr>
        <p:spPr>
          <a:xfrm>
            <a:off x="899592" y="4525523"/>
            <a:ext cx="4572000" cy="840230"/>
          </a:xfrm>
          <a:prstGeom prst="rect">
            <a:avLst/>
          </a:prstGeom>
          <a:solidFill>
            <a:schemeClr val="accent1">
              <a:lumMod val="60000"/>
              <a:lumOff val="40000"/>
              <a:alpha val="55000"/>
            </a:schemeClr>
          </a:solidFill>
        </p:spPr>
        <p:txBody>
          <a:bodyPr wrap="square">
            <a:spAutoFit/>
          </a:bodyPr>
          <a:lstStyle/>
          <a:p>
            <a:r>
              <a:rPr lang="zh-CN" altLang="en-US" b="0" i="0" dirty="0">
                <a:solidFill>
                  <a:srgbClr val="4D4D4D"/>
                </a:solidFill>
                <a:effectLst/>
                <a:latin typeface="-apple-system"/>
              </a:rPr>
              <a:t>把一段可执行的代码像参数传递那样传给其他代码，而这段代码会在某个时刻被调用执行，这就叫做</a:t>
            </a:r>
            <a:r>
              <a:rPr lang="zh-CN" altLang="en-US" dirty="0"/>
              <a:t>回调</a:t>
            </a:r>
          </a:p>
        </p:txBody>
      </p:sp>
      <p:sp>
        <p:nvSpPr>
          <p:cNvPr id="14" name="文本框 13">
            <a:extLst>
              <a:ext uri="{FF2B5EF4-FFF2-40B4-BE49-F238E27FC236}">
                <a16:creationId xmlns:a16="http://schemas.microsoft.com/office/drawing/2014/main" id="{F03F1E17-C923-7AF4-3D38-F835A1A0290B}"/>
              </a:ext>
            </a:extLst>
          </p:cNvPr>
          <p:cNvSpPr txBox="1"/>
          <p:nvPr/>
        </p:nvSpPr>
        <p:spPr>
          <a:xfrm>
            <a:off x="4242461" y="5398910"/>
            <a:ext cx="4572000" cy="840230"/>
          </a:xfrm>
          <a:prstGeom prst="rect">
            <a:avLst/>
          </a:prstGeom>
          <a:solidFill>
            <a:schemeClr val="accent6">
              <a:lumMod val="40000"/>
              <a:lumOff val="60000"/>
              <a:alpha val="55000"/>
            </a:schemeClr>
          </a:solidFill>
        </p:spPr>
        <p:txBody>
          <a:bodyPr wrap="square">
            <a:spAutoFit/>
          </a:bodyPr>
          <a:lstStyle>
            <a:defPPr>
              <a:defRPr lang="zh-CN"/>
            </a:defPPr>
            <a:lvl1pPr>
              <a:defRPr>
                <a:solidFill>
                  <a:srgbClr val="4D4D4D"/>
                </a:solidFill>
                <a:effectLst/>
                <a:latin typeface="-apple-system"/>
              </a:defRPr>
            </a:lvl1pPr>
          </a:lstStyle>
          <a:p>
            <a:r>
              <a:rPr lang="zh-CN" altLang="en-US" dirty="0"/>
              <a:t>回调函数不是由该函数的实现方直接调用，而是在特定的事件或条件发生时由另外的一方调用的，用于对该事件或条件进行响应</a:t>
            </a:r>
          </a:p>
        </p:txBody>
      </p:sp>
    </p:spTree>
    <p:extLst>
      <p:ext uri="{BB962C8B-B14F-4D97-AF65-F5344CB8AC3E}">
        <p14:creationId xmlns:p14="http://schemas.microsoft.com/office/powerpoint/2010/main" val="35417531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B3DC4F-2AC0-959A-F20F-D66D1EEDC82B}"/>
              </a:ext>
            </a:extLst>
          </p:cNvPr>
          <p:cNvSpPr>
            <a:spLocks noGrp="1"/>
          </p:cNvSpPr>
          <p:nvPr>
            <p:ph type="title"/>
          </p:nvPr>
        </p:nvSpPr>
        <p:spPr/>
        <p:txBody>
          <a:bodyPr/>
          <a:lstStyle/>
          <a:p>
            <a:pPr>
              <a:defRPr/>
            </a:pPr>
            <a:r>
              <a:rPr lang="en-US" altLang="zh-CN"/>
              <a:t>DPDK</a:t>
            </a:r>
            <a:r>
              <a:rPr lang="zh-CN" altLang="en-US"/>
              <a:t>环境搭建过程</a:t>
            </a:r>
          </a:p>
        </p:txBody>
      </p:sp>
      <p:pic>
        <p:nvPicPr>
          <p:cNvPr id="53250" name="图片 6">
            <a:extLst>
              <a:ext uri="{FF2B5EF4-FFF2-40B4-BE49-F238E27FC236}">
                <a16:creationId xmlns:a16="http://schemas.microsoft.com/office/drawing/2014/main" id="{0292B6CF-7601-77CA-9509-3021BE4F3D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736725"/>
            <a:ext cx="5329238" cy="470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7969-2732-8F9F-A1FB-D988C78192B2}"/>
              </a:ext>
            </a:extLst>
          </p:cNvPr>
          <p:cNvSpPr>
            <a:spLocks noGrp="1"/>
          </p:cNvSpPr>
          <p:nvPr>
            <p:ph type="title"/>
          </p:nvPr>
        </p:nvSpPr>
        <p:spPr/>
        <p:txBody>
          <a:bodyPr/>
          <a:lstStyle/>
          <a:p>
            <a:pPr>
              <a:defRPr/>
            </a:pPr>
            <a:r>
              <a:rPr lang="en-US" altLang="zh-CN"/>
              <a:t>DPDK</a:t>
            </a:r>
            <a:r>
              <a:rPr lang="zh-CN" altLang="en-US"/>
              <a:t>环境搭建过程</a:t>
            </a:r>
          </a:p>
        </p:txBody>
      </p:sp>
      <p:pic>
        <p:nvPicPr>
          <p:cNvPr id="54274" name="图片 3">
            <a:extLst>
              <a:ext uri="{FF2B5EF4-FFF2-40B4-BE49-F238E27FC236}">
                <a16:creationId xmlns:a16="http://schemas.microsoft.com/office/drawing/2014/main" id="{0BCC8A50-4D7A-B8C4-4D6B-D6A14519AC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2325" y="1844675"/>
            <a:ext cx="6916738"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23A471-F345-9E0F-AE1E-FAA7DED9FBDC}"/>
              </a:ext>
            </a:extLst>
          </p:cNvPr>
          <p:cNvSpPr>
            <a:spLocks noGrp="1"/>
          </p:cNvSpPr>
          <p:nvPr>
            <p:ph type="title"/>
          </p:nvPr>
        </p:nvSpPr>
        <p:spPr/>
        <p:txBody>
          <a:bodyPr/>
          <a:lstStyle/>
          <a:p>
            <a:pPr>
              <a:defRPr/>
            </a:pPr>
            <a:r>
              <a:rPr lang="en-US" altLang="zh-CN"/>
              <a:t>DPDK</a:t>
            </a:r>
            <a:r>
              <a:rPr lang="zh-CN" altLang="en-US"/>
              <a:t>环境搭建过程</a:t>
            </a:r>
          </a:p>
        </p:txBody>
      </p:sp>
      <p:pic>
        <p:nvPicPr>
          <p:cNvPr id="55298" name="图片 3">
            <a:extLst>
              <a:ext uri="{FF2B5EF4-FFF2-40B4-BE49-F238E27FC236}">
                <a16:creationId xmlns:a16="http://schemas.microsoft.com/office/drawing/2014/main" id="{442196C1-5E8F-747E-4B2B-1C33926CDB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771650"/>
            <a:ext cx="6767512" cy="505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58257-D340-CD9F-B532-176885235CD7}"/>
              </a:ext>
            </a:extLst>
          </p:cNvPr>
          <p:cNvSpPr>
            <a:spLocks noGrp="1"/>
          </p:cNvSpPr>
          <p:nvPr>
            <p:ph type="title"/>
          </p:nvPr>
        </p:nvSpPr>
        <p:spPr/>
        <p:txBody>
          <a:bodyPr/>
          <a:lstStyle/>
          <a:p>
            <a:pPr>
              <a:defRPr/>
            </a:pPr>
            <a:r>
              <a:rPr lang="en-US" altLang="zh-CN"/>
              <a:t>DPDK</a:t>
            </a:r>
            <a:r>
              <a:rPr lang="zh-CN" altLang="en-US"/>
              <a:t>环境搭建过程</a:t>
            </a:r>
          </a:p>
        </p:txBody>
      </p:sp>
      <p:sp>
        <p:nvSpPr>
          <p:cNvPr id="56322" name="矩形 3">
            <a:extLst>
              <a:ext uri="{FF2B5EF4-FFF2-40B4-BE49-F238E27FC236}">
                <a16:creationId xmlns:a16="http://schemas.microsoft.com/office/drawing/2014/main" id="{595293F1-3F8B-E141-0C3C-54388D6B0538}"/>
              </a:ext>
            </a:extLst>
          </p:cNvPr>
          <p:cNvSpPr>
            <a:spLocks noChangeArrowheads="1"/>
          </p:cNvSpPr>
          <p:nvPr/>
        </p:nvSpPr>
        <p:spPr bwMode="auto">
          <a:xfrm>
            <a:off x="333375" y="1878013"/>
            <a:ext cx="8559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zh-CN">
                <a:solidFill>
                  <a:srgbClr val="FF0000"/>
                </a:solidFill>
              </a:rPr>
              <a:t>注意：不同版本的</a:t>
            </a:r>
            <a:r>
              <a:rPr lang="en-US" altLang="zh-CN">
                <a:solidFill>
                  <a:srgbClr val="FF0000"/>
                </a:solidFill>
              </a:rPr>
              <a:t>dpdk</a:t>
            </a:r>
            <a:r>
              <a:rPr lang="zh-CN" altLang="zh-CN">
                <a:solidFill>
                  <a:srgbClr val="FF0000"/>
                </a:solidFill>
              </a:rPr>
              <a:t>，配置目录不同，要仔细查看内容所对应的数字是多少</a:t>
            </a:r>
          </a:p>
          <a:p>
            <a:endParaRPr lang="zh-CN" altLang="en-US">
              <a:solidFill>
                <a:srgbClr val="FF0000"/>
              </a:solidFill>
            </a:endParaRPr>
          </a:p>
        </p:txBody>
      </p:sp>
      <p:pic>
        <p:nvPicPr>
          <p:cNvPr id="56323" name="图片 6">
            <a:extLst>
              <a:ext uri="{FF2B5EF4-FFF2-40B4-BE49-F238E27FC236}">
                <a16:creationId xmlns:a16="http://schemas.microsoft.com/office/drawing/2014/main" id="{A5538D99-BB49-5375-8536-996A3B4E29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4013" y="2349500"/>
            <a:ext cx="8012112" cy="418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9716B-514C-B304-7411-A964C3E93681}"/>
              </a:ext>
            </a:extLst>
          </p:cNvPr>
          <p:cNvSpPr>
            <a:spLocks noGrp="1"/>
          </p:cNvSpPr>
          <p:nvPr>
            <p:ph type="title"/>
          </p:nvPr>
        </p:nvSpPr>
        <p:spPr/>
        <p:txBody>
          <a:bodyPr/>
          <a:lstStyle/>
          <a:p>
            <a:pPr>
              <a:defRPr/>
            </a:pPr>
            <a:r>
              <a:rPr lang="en-US" altLang="zh-CN"/>
              <a:t>DPDK</a:t>
            </a:r>
            <a:r>
              <a:rPr lang="zh-CN" altLang="en-US"/>
              <a:t>环境搭建过程</a:t>
            </a:r>
          </a:p>
        </p:txBody>
      </p:sp>
      <p:pic>
        <p:nvPicPr>
          <p:cNvPr id="57346" name="图片 4">
            <a:extLst>
              <a:ext uri="{FF2B5EF4-FFF2-40B4-BE49-F238E27FC236}">
                <a16:creationId xmlns:a16="http://schemas.microsoft.com/office/drawing/2014/main" id="{2FE31019-BFFE-F410-8DD2-2DE1D58560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1213" y="1844675"/>
            <a:ext cx="6049962" cy="416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6878D3-558A-215F-18F1-CEB96FFE7660}"/>
              </a:ext>
            </a:extLst>
          </p:cNvPr>
          <p:cNvSpPr>
            <a:spLocks noGrp="1"/>
          </p:cNvSpPr>
          <p:nvPr>
            <p:ph type="title"/>
          </p:nvPr>
        </p:nvSpPr>
        <p:spPr/>
        <p:txBody>
          <a:bodyPr/>
          <a:lstStyle/>
          <a:p>
            <a:pPr>
              <a:defRPr/>
            </a:pPr>
            <a:r>
              <a:rPr lang="en-US" altLang="zh-CN"/>
              <a:t>DPDK</a:t>
            </a:r>
            <a:r>
              <a:rPr lang="zh-CN" altLang="en-US"/>
              <a:t>环境搭建过程</a:t>
            </a:r>
          </a:p>
        </p:txBody>
      </p:sp>
      <p:pic>
        <p:nvPicPr>
          <p:cNvPr id="58370" name="图片 3">
            <a:extLst>
              <a:ext uri="{FF2B5EF4-FFF2-40B4-BE49-F238E27FC236}">
                <a16:creationId xmlns:a16="http://schemas.microsoft.com/office/drawing/2014/main" id="{BB2A7743-502D-DB52-984E-B9EF192C45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844675"/>
            <a:ext cx="78644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矩形 5">
            <a:extLst>
              <a:ext uri="{FF2B5EF4-FFF2-40B4-BE49-F238E27FC236}">
                <a16:creationId xmlns:a16="http://schemas.microsoft.com/office/drawing/2014/main" id="{81442E74-49A5-EA44-A76C-B58D59A47109}"/>
              </a:ext>
            </a:extLst>
          </p:cNvPr>
          <p:cNvSpPr>
            <a:spLocks noChangeArrowheads="1"/>
          </p:cNvSpPr>
          <p:nvPr/>
        </p:nvSpPr>
        <p:spPr bwMode="auto">
          <a:xfrm>
            <a:off x="822325" y="4184650"/>
            <a:ext cx="3357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a:t> 若</a:t>
            </a:r>
            <a:r>
              <a:rPr lang="en-US" altLang="zh-CN"/>
              <a:t>Active</a:t>
            </a:r>
            <a:r>
              <a:rPr lang="zh-CN" altLang="en-US"/>
              <a:t>，则</a:t>
            </a:r>
            <a:r>
              <a:rPr lang="en-US" altLang="zh-CN"/>
              <a:t>33</a:t>
            </a:r>
            <a:r>
              <a:rPr lang="zh-CN" altLang="en-US"/>
              <a:t>退出，输入指令</a:t>
            </a:r>
          </a:p>
        </p:txBody>
      </p:sp>
      <p:sp>
        <p:nvSpPr>
          <p:cNvPr id="58372" name="矩形 7">
            <a:extLst>
              <a:ext uri="{FF2B5EF4-FFF2-40B4-BE49-F238E27FC236}">
                <a16:creationId xmlns:a16="http://schemas.microsoft.com/office/drawing/2014/main" id="{0CEF70D0-3B36-8B3D-6CD9-E26D8898F5C6}"/>
              </a:ext>
            </a:extLst>
          </p:cNvPr>
          <p:cNvSpPr>
            <a:spLocks noChangeArrowheads="1"/>
          </p:cNvSpPr>
          <p:nvPr/>
        </p:nvSpPr>
        <p:spPr bwMode="auto">
          <a:xfrm>
            <a:off x="822325" y="4841875"/>
            <a:ext cx="7543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b="1">
                <a:solidFill>
                  <a:srgbClr val="FF0000"/>
                </a:solidFill>
              </a:rPr>
              <a:t>例子中显示有</a:t>
            </a:r>
            <a:r>
              <a:rPr lang="en-US" altLang="zh-CN" b="1">
                <a:solidFill>
                  <a:srgbClr val="FF0000"/>
                </a:solidFill>
              </a:rPr>
              <a:t>3</a:t>
            </a:r>
            <a:r>
              <a:rPr lang="zh-CN" altLang="en-US" b="1">
                <a:solidFill>
                  <a:srgbClr val="FF0000"/>
                </a:solidFill>
              </a:rPr>
              <a:t>块网卡，都是有效的，并且没有被</a:t>
            </a:r>
            <a:r>
              <a:rPr lang="en-US" altLang="zh-CN" b="1">
                <a:solidFill>
                  <a:srgbClr val="FF0000"/>
                </a:solidFill>
              </a:rPr>
              <a:t>DPDK</a:t>
            </a:r>
            <a:r>
              <a:rPr lang="zh-CN" altLang="en-US" b="1">
                <a:solidFill>
                  <a:srgbClr val="FF0000"/>
                </a:solidFill>
              </a:rPr>
              <a:t>绑定，</a:t>
            </a:r>
            <a:endParaRPr lang="en-US" altLang="zh-CN" b="1">
              <a:solidFill>
                <a:srgbClr val="FF0000"/>
              </a:solidFill>
            </a:endParaRPr>
          </a:p>
          <a:p>
            <a:r>
              <a:rPr lang="zh-CN" altLang="en-US" b="1">
                <a:solidFill>
                  <a:srgbClr val="FF0000"/>
                </a:solidFill>
              </a:rPr>
              <a:t>接下来我们绑定</a:t>
            </a:r>
            <a:r>
              <a:rPr lang="en-US" altLang="zh-CN" b="1">
                <a:solidFill>
                  <a:srgbClr val="FF0000"/>
                </a:solidFill>
              </a:rPr>
              <a:t>2</a:t>
            </a:r>
            <a:r>
              <a:rPr lang="zh-CN" altLang="en-US" b="1">
                <a:solidFill>
                  <a:srgbClr val="FF0000"/>
                </a:solidFill>
              </a:rPr>
              <a:t>块网卡  </a:t>
            </a:r>
            <a:r>
              <a:rPr lang="en-US" altLang="zh-CN" b="1">
                <a:solidFill>
                  <a:srgbClr val="FF0000"/>
                </a:solidFill>
              </a:rPr>
              <a:t>ens38</a:t>
            </a:r>
            <a:r>
              <a:rPr lang="zh-CN" altLang="en-US" b="1">
                <a:solidFill>
                  <a:srgbClr val="FF0000"/>
                </a:solidFill>
              </a:rPr>
              <a:t>和</a:t>
            </a:r>
            <a:r>
              <a:rPr lang="en-US" altLang="zh-CN" b="1">
                <a:solidFill>
                  <a:srgbClr val="FF0000"/>
                </a:solidFill>
              </a:rPr>
              <a:t>ens39</a:t>
            </a:r>
            <a:endParaRPr lang="zh-CN" altLang="en-US" b="1">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4A1A58-0963-3B62-43E0-50836F304BB8}"/>
              </a:ext>
            </a:extLst>
          </p:cNvPr>
          <p:cNvSpPr>
            <a:spLocks noGrp="1"/>
          </p:cNvSpPr>
          <p:nvPr>
            <p:ph type="title"/>
          </p:nvPr>
        </p:nvSpPr>
        <p:spPr/>
        <p:txBody>
          <a:bodyPr/>
          <a:lstStyle/>
          <a:p>
            <a:pPr>
              <a:defRPr/>
            </a:pPr>
            <a:r>
              <a:rPr lang="en-US" altLang="zh-CN"/>
              <a:t>DPDK</a:t>
            </a:r>
            <a:r>
              <a:rPr lang="zh-CN" altLang="en-US"/>
              <a:t>环境搭建过程</a:t>
            </a:r>
          </a:p>
        </p:txBody>
      </p:sp>
      <p:pic>
        <p:nvPicPr>
          <p:cNvPr id="59394" name="图片 5">
            <a:extLst>
              <a:ext uri="{FF2B5EF4-FFF2-40B4-BE49-F238E27FC236}">
                <a16:creationId xmlns:a16="http://schemas.microsoft.com/office/drawing/2014/main" id="{841D5DED-FF6D-CB45-15CC-1A98C703FA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9625" y="1768475"/>
            <a:ext cx="7650163" cy="467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D9472-7F09-E0A2-7476-023A3E69B593}"/>
              </a:ext>
            </a:extLst>
          </p:cNvPr>
          <p:cNvSpPr>
            <a:spLocks noGrp="1"/>
          </p:cNvSpPr>
          <p:nvPr>
            <p:ph type="title"/>
          </p:nvPr>
        </p:nvSpPr>
        <p:spPr/>
        <p:txBody>
          <a:bodyPr/>
          <a:lstStyle/>
          <a:p>
            <a:pPr>
              <a:defRPr/>
            </a:pPr>
            <a:r>
              <a:rPr lang="en-US" altLang="zh-CN"/>
              <a:t>DPDK</a:t>
            </a:r>
            <a:r>
              <a:rPr lang="zh-CN" altLang="en-US"/>
              <a:t>环境搭建过程</a:t>
            </a:r>
          </a:p>
        </p:txBody>
      </p:sp>
      <p:pic>
        <p:nvPicPr>
          <p:cNvPr id="60418" name="图片 6" descr="IMG_263">
            <a:extLst>
              <a:ext uri="{FF2B5EF4-FFF2-40B4-BE49-F238E27FC236}">
                <a16:creationId xmlns:a16="http://schemas.microsoft.com/office/drawing/2014/main" id="{F18273D3-46AB-3675-23DA-E2F33FCD5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916113"/>
            <a:ext cx="8351837"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矩形 7">
            <a:extLst>
              <a:ext uri="{FF2B5EF4-FFF2-40B4-BE49-F238E27FC236}">
                <a16:creationId xmlns:a16="http://schemas.microsoft.com/office/drawing/2014/main" id="{8B6341C4-1718-5559-BFA0-5B9B582FCE92}"/>
              </a:ext>
            </a:extLst>
          </p:cNvPr>
          <p:cNvSpPr>
            <a:spLocks noChangeArrowheads="1"/>
          </p:cNvSpPr>
          <p:nvPr/>
        </p:nvSpPr>
        <p:spPr bwMode="auto">
          <a:xfrm>
            <a:off x="468313" y="5013325"/>
            <a:ext cx="7543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b="1">
                <a:solidFill>
                  <a:srgbClr val="FF0000"/>
                </a:solidFill>
              </a:rPr>
              <a:t>如上显示两块网卡都已经被</a:t>
            </a:r>
            <a:r>
              <a:rPr lang="en-US" altLang="zh-CN" b="1">
                <a:solidFill>
                  <a:srgbClr val="FF0000"/>
                </a:solidFill>
              </a:rPr>
              <a:t>DPDK</a:t>
            </a:r>
            <a:r>
              <a:rPr lang="zh-CN" altLang="en-US" b="1">
                <a:solidFill>
                  <a:srgbClr val="FF0000"/>
                </a:solidFill>
              </a:rPr>
              <a:t>绑定，可以使用了</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FA3E8-BBCF-BB5F-ABAF-584782C727B8}"/>
              </a:ext>
            </a:extLst>
          </p:cNvPr>
          <p:cNvSpPr>
            <a:spLocks noGrp="1"/>
          </p:cNvSpPr>
          <p:nvPr>
            <p:ph type="title"/>
          </p:nvPr>
        </p:nvSpPr>
        <p:spPr/>
        <p:txBody>
          <a:bodyPr/>
          <a:lstStyle/>
          <a:p>
            <a:pPr>
              <a:defRPr/>
            </a:pPr>
            <a:r>
              <a:rPr lang="en-US" altLang="zh-CN"/>
              <a:t>DPDK</a:t>
            </a:r>
            <a:r>
              <a:rPr lang="zh-CN" altLang="en-US"/>
              <a:t>环境搭建过程</a:t>
            </a:r>
          </a:p>
        </p:txBody>
      </p:sp>
      <p:pic>
        <p:nvPicPr>
          <p:cNvPr id="61442" name="图片 3">
            <a:extLst>
              <a:ext uri="{FF2B5EF4-FFF2-40B4-BE49-F238E27FC236}">
                <a16:creationId xmlns:a16="http://schemas.microsoft.com/office/drawing/2014/main" id="{3303B1E5-0BAD-3990-CDA9-1C99952C1F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0738" y="1771650"/>
            <a:ext cx="7415212"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0D97AF-5D04-03D5-D056-BC8811C41EF1}"/>
              </a:ext>
            </a:extLst>
          </p:cNvPr>
          <p:cNvSpPr>
            <a:spLocks noGrp="1"/>
          </p:cNvSpPr>
          <p:nvPr>
            <p:ph type="title"/>
          </p:nvPr>
        </p:nvSpPr>
        <p:spPr/>
        <p:txBody>
          <a:bodyPr/>
          <a:lstStyle/>
          <a:p>
            <a:pPr>
              <a:defRPr/>
            </a:pPr>
            <a:r>
              <a:rPr lang="en-US" altLang="zh-CN"/>
              <a:t>DPDK</a:t>
            </a:r>
            <a:r>
              <a:rPr lang="zh-CN" altLang="en-US"/>
              <a:t>环境搭建过程</a:t>
            </a:r>
          </a:p>
        </p:txBody>
      </p:sp>
      <p:pic>
        <p:nvPicPr>
          <p:cNvPr id="62466" name="图片 3">
            <a:extLst>
              <a:ext uri="{FF2B5EF4-FFF2-40B4-BE49-F238E27FC236}">
                <a16:creationId xmlns:a16="http://schemas.microsoft.com/office/drawing/2014/main" id="{CC5508CA-AB2D-A196-B49F-5D22F71614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250" y="1916113"/>
            <a:ext cx="8713788"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kumimoji="0" lang="en-US" altLang="zh-CN" sz="3800" b="1" dirty="0" err="1">
                <a:latin typeface="Arial" panose="020B0604020202020204" pitchFamily="34" charset="0"/>
                <a:ea typeface="宋体" panose="02010600030101010101" pitchFamily="2" charset="-122"/>
              </a:rPr>
              <a:t>libpcap</a:t>
            </a:r>
            <a:r>
              <a:rPr kumimoji="0" lang="zh-CN" altLang="en-US" sz="3800" b="1" dirty="0">
                <a:latin typeface="Arial" panose="020B0604020202020204" pitchFamily="34" charset="0"/>
                <a:ea typeface="宋体" panose="02010600030101010101" pitchFamily="2" charset="-122"/>
              </a:rPr>
              <a:t>为什么用回调函数</a:t>
            </a: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a:extLst>
              <a:ext uri="{FF2B5EF4-FFF2-40B4-BE49-F238E27FC236}">
                <a16:creationId xmlns:a16="http://schemas.microsoft.com/office/drawing/2014/main" id="{C590B496-E3BC-4229-2725-B69D55EF8786}"/>
              </a:ext>
            </a:extLst>
          </p:cNvPr>
          <p:cNvSpPr txBox="1">
            <a:spLocks/>
          </p:cNvSpPr>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zh-CN" altLang="en-US" sz="2000" dirty="0">
                <a:solidFill>
                  <a:srgbClr val="C00000"/>
                </a:solidFill>
                <a:latin typeface="Times New Roman" panose="02020603050405020304" pitchFamily="18" charset="0"/>
                <a:cs typeface="Times New Roman" panose="02020603050405020304" pitchFamily="18" charset="0"/>
              </a:rPr>
              <a:t>回调函数</a:t>
            </a:r>
          </a:p>
        </p:txBody>
      </p:sp>
      <p:sp>
        <p:nvSpPr>
          <p:cNvPr id="8" name="灯片编号占位符 6">
            <a:extLst>
              <a:ext uri="{FF2B5EF4-FFF2-40B4-BE49-F238E27FC236}">
                <a16:creationId xmlns:a16="http://schemas.microsoft.com/office/drawing/2014/main" id="{085DDDB8-50FF-4C17-93D3-699A84F7A10B}"/>
              </a:ext>
            </a:extLst>
          </p:cNvPr>
          <p:cNvSpPr txBox="1">
            <a:spLocks/>
          </p:cNvSpPr>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pPr algn="r"/>
              <a:t>6</a:t>
            </a:fld>
            <a:endParaRPr lang="zh-CN" altLang="en-US" sz="1400"/>
          </a:p>
        </p:txBody>
      </p:sp>
      <p:sp>
        <p:nvSpPr>
          <p:cNvPr id="6" name="灯片编号占位符 4">
            <a:extLst>
              <a:ext uri="{FF2B5EF4-FFF2-40B4-BE49-F238E27FC236}">
                <a16:creationId xmlns:a16="http://schemas.microsoft.com/office/drawing/2014/main" id="{B071988D-9ECF-C4C4-3598-9ACC9D2FA7AA}"/>
              </a:ext>
            </a:extLst>
          </p:cNvPr>
          <p:cNvSpPr txBox="1">
            <a:spLocks/>
          </p:cNvSpPr>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pPr algn="r"/>
              <a:t>6</a:t>
            </a:fld>
            <a:endParaRPr lang="zh-CN" altLang="en-US" sz="1400"/>
          </a:p>
        </p:txBody>
      </p:sp>
      <p:pic>
        <p:nvPicPr>
          <p:cNvPr id="5" name="图片 4">
            <a:extLst>
              <a:ext uri="{FF2B5EF4-FFF2-40B4-BE49-F238E27FC236}">
                <a16:creationId xmlns:a16="http://schemas.microsoft.com/office/drawing/2014/main" id="{9D00F159-7457-2500-F716-59E04E28A9A8}"/>
              </a:ext>
            </a:extLst>
          </p:cNvPr>
          <p:cNvPicPr>
            <a:picLocks noChangeAspect="1"/>
          </p:cNvPicPr>
          <p:nvPr/>
        </p:nvPicPr>
        <p:blipFill rotWithShape="1">
          <a:blip r:embed="rId2"/>
          <a:srcRect b="10361"/>
          <a:stretch/>
        </p:blipFill>
        <p:spPr>
          <a:xfrm>
            <a:off x="287020" y="2339097"/>
            <a:ext cx="4119786" cy="2458338"/>
          </a:xfrm>
          <a:prstGeom prst="rect">
            <a:avLst/>
          </a:prstGeom>
        </p:spPr>
      </p:pic>
      <p:sp>
        <p:nvSpPr>
          <p:cNvPr id="9" name="矩形 8">
            <a:extLst>
              <a:ext uri="{FF2B5EF4-FFF2-40B4-BE49-F238E27FC236}">
                <a16:creationId xmlns:a16="http://schemas.microsoft.com/office/drawing/2014/main" id="{B5A6D4C7-9D8D-8468-D437-1B2F2C773F94}"/>
              </a:ext>
            </a:extLst>
          </p:cNvPr>
          <p:cNvSpPr/>
          <p:nvPr/>
        </p:nvSpPr>
        <p:spPr>
          <a:xfrm>
            <a:off x="4495151" y="2117365"/>
            <a:ext cx="4469337" cy="4164217"/>
          </a:xfrm>
          <a:prstGeom prst="rect">
            <a:avLst/>
          </a:prstGeom>
        </p:spPr>
        <p:txBody>
          <a:bodyPr wrap="square">
            <a:spAutoFit/>
          </a:bodyPr>
          <a:lstStyle/>
          <a:p>
            <a:r>
              <a:rPr lang="zh-CN" altLang="en-US" dirty="0"/>
              <a:t>用户应用程序代码和硬件驱动程序之间的交互。硬件驱动程序是一个独立的可重用驱动程序，它不了解上层的用户应用程序。</a:t>
            </a:r>
            <a:endParaRPr lang="en-US" altLang="zh-CN" dirty="0"/>
          </a:p>
          <a:p>
            <a:endParaRPr lang="en-US" altLang="zh-CN" dirty="0"/>
          </a:p>
          <a:p>
            <a:r>
              <a:rPr lang="zh-CN" altLang="en-US" dirty="0"/>
              <a:t>硬件驱动程序提供 </a:t>
            </a:r>
            <a:r>
              <a:rPr lang="en-US" altLang="zh-CN" dirty="0"/>
              <a:t>API </a:t>
            </a:r>
            <a:r>
              <a:rPr lang="zh-CN" altLang="en-US" dirty="0"/>
              <a:t>函数，允许用户应用程序将函数注册为回调。然后，此回调函数由硬件驱动程序作为执行的一部分进行调用。</a:t>
            </a:r>
            <a:endParaRPr lang="en-US" altLang="zh-CN" dirty="0"/>
          </a:p>
          <a:p>
            <a:endParaRPr lang="en-US" altLang="zh-CN" dirty="0"/>
          </a:p>
          <a:p>
            <a:r>
              <a:rPr lang="zh-CN" altLang="en-US" dirty="0"/>
              <a:t>如果不使用回调，就会被编码为直接调用。</a:t>
            </a:r>
            <a:endParaRPr lang="en-US" altLang="zh-CN" dirty="0"/>
          </a:p>
          <a:p>
            <a:endParaRPr lang="en-US" altLang="zh-CN" dirty="0"/>
          </a:p>
          <a:p>
            <a:r>
              <a:rPr lang="zh-CN" altLang="en-US" dirty="0"/>
              <a:t>这将使硬件驱动程序特定于特定的高级软件级别，并降低其可重用性。回调机制的另一个好处是，在程序执行期间可以动态更改被调用的回调函数。</a:t>
            </a:r>
          </a:p>
        </p:txBody>
      </p:sp>
      <p:sp>
        <p:nvSpPr>
          <p:cNvPr id="13" name="文本框 12">
            <a:extLst>
              <a:ext uri="{FF2B5EF4-FFF2-40B4-BE49-F238E27FC236}">
                <a16:creationId xmlns:a16="http://schemas.microsoft.com/office/drawing/2014/main" id="{260587E7-9730-1767-F96B-2DEF1C22C4DA}"/>
              </a:ext>
            </a:extLst>
          </p:cNvPr>
          <p:cNvSpPr txBox="1"/>
          <p:nvPr/>
        </p:nvSpPr>
        <p:spPr>
          <a:xfrm>
            <a:off x="446088" y="1355751"/>
            <a:ext cx="8229600" cy="717119"/>
          </a:xfrm>
          <a:prstGeom prst="rect">
            <a:avLst/>
          </a:prstGeom>
          <a:noFill/>
        </p:spPr>
        <p:txBody>
          <a:bodyPr wrap="square">
            <a:spAutoFit/>
          </a:bodyPr>
          <a:lstStyle/>
          <a:p>
            <a:pPr marL="342900" lvl="1" indent="-342900">
              <a:buFont typeface="Wingdings" panose="05000000000000000000" pitchFamily="2" charset="2"/>
              <a:buChar char="l"/>
            </a:pPr>
            <a:r>
              <a:rPr lang="en-US" altLang="zh-CN" sz="1400" b="1" dirty="0">
                <a:solidFill>
                  <a:srgbClr val="0000FF"/>
                </a:solidFill>
                <a:latin typeface="Arial" panose="020B0604020202020204" pitchFamily="34" charset="0"/>
              </a:rPr>
              <a:t>int </a:t>
            </a:r>
            <a:r>
              <a:rPr lang="en-US" altLang="zh-CN" sz="1400" b="1" dirty="0" err="1">
                <a:solidFill>
                  <a:srgbClr val="0000FF"/>
                </a:solidFill>
                <a:latin typeface="Arial" panose="020B0604020202020204" pitchFamily="34" charset="0"/>
              </a:rPr>
              <a:t>pcap_loop</a:t>
            </a:r>
            <a:r>
              <a:rPr lang="en-US" altLang="zh-CN" sz="1400" b="1" dirty="0">
                <a:solidFill>
                  <a:srgbClr val="0000FF"/>
                </a:solidFill>
                <a:latin typeface="Arial" panose="020B0604020202020204" pitchFamily="34" charset="0"/>
              </a:rPr>
              <a:t> </a:t>
            </a:r>
            <a:r>
              <a:rPr lang="en-US" altLang="zh-CN" sz="1400" b="1" dirty="0">
                <a:latin typeface="Arial" panose="020B0604020202020204" pitchFamily="34" charset="0"/>
              </a:rPr>
              <a:t>(</a:t>
            </a:r>
            <a:r>
              <a:rPr lang="en-US" altLang="zh-CN" sz="1400" b="1" dirty="0" err="1">
                <a:latin typeface="Arial" panose="020B0604020202020204" pitchFamily="34" charset="0"/>
              </a:rPr>
              <a:t>pcap_t</a:t>
            </a:r>
            <a:r>
              <a:rPr lang="en-US" altLang="zh-CN" sz="1400" b="1" dirty="0">
                <a:latin typeface="Arial" panose="020B0604020202020204" pitchFamily="34" charset="0"/>
              </a:rPr>
              <a:t> </a:t>
            </a:r>
            <a:r>
              <a:rPr lang="en-US" altLang="zh-CN" sz="1400" b="1" dirty="0">
                <a:solidFill>
                  <a:srgbClr val="00B050"/>
                </a:solidFill>
                <a:latin typeface="Arial" panose="020B0604020202020204" pitchFamily="34" charset="0"/>
              </a:rPr>
              <a:t>*p</a:t>
            </a:r>
            <a:r>
              <a:rPr lang="en-US" altLang="zh-CN" sz="1400" b="1" dirty="0">
                <a:latin typeface="Arial" panose="020B0604020202020204" pitchFamily="34" charset="0"/>
              </a:rPr>
              <a:t>, int </a:t>
            </a:r>
            <a:r>
              <a:rPr lang="en-US" altLang="zh-CN" sz="1400" b="1" dirty="0" err="1">
                <a:latin typeface="Arial" panose="020B0604020202020204" pitchFamily="34" charset="0"/>
              </a:rPr>
              <a:t>cnt</a:t>
            </a:r>
            <a:r>
              <a:rPr lang="en-US" altLang="zh-CN" sz="1400" b="1" dirty="0">
                <a:latin typeface="Arial" panose="020B0604020202020204" pitchFamily="34" charset="0"/>
              </a:rPr>
              <a:t>, </a:t>
            </a:r>
            <a:r>
              <a:rPr lang="en-US" altLang="zh-CN" sz="1400" b="1" dirty="0" err="1">
                <a:latin typeface="Arial" panose="020B0604020202020204" pitchFamily="34" charset="0"/>
              </a:rPr>
              <a:t>pcap_handler</a:t>
            </a:r>
            <a:r>
              <a:rPr lang="en-US" altLang="zh-CN" sz="1400" b="1" dirty="0">
                <a:latin typeface="Arial" panose="020B0604020202020204" pitchFamily="34" charset="0"/>
              </a:rPr>
              <a:t> callback, </a:t>
            </a:r>
            <a:r>
              <a:rPr lang="en-US" altLang="zh-CN" sz="1400" b="1" dirty="0" err="1">
                <a:latin typeface="Arial" panose="020B0604020202020204" pitchFamily="34" charset="0"/>
              </a:rPr>
              <a:t>u_char</a:t>
            </a:r>
            <a:r>
              <a:rPr lang="en-US" altLang="zh-CN" sz="1400" b="1" dirty="0">
                <a:latin typeface="Arial" panose="020B0604020202020204" pitchFamily="34" charset="0"/>
              </a:rPr>
              <a:t> *user)  </a:t>
            </a:r>
          </a:p>
          <a:p>
            <a:pPr marL="285750" indent="-285750">
              <a:buFont typeface="Wingdings" pitchFamily="2" charset="2"/>
              <a:buChar char="l"/>
            </a:pPr>
            <a:r>
              <a:rPr lang="en-US" altLang="zh-CN" sz="1400" b="1" dirty="0">
                <a:solidFill>
                  <a:srgbClr val="0000FF"/>
                </a:solidFill>
              </a:rPr>
              <a:t>t</a:t>
            </a:r>
            <a:r>
              <a:rPr lang="en-US" altLang="zh-CN" sz="1400" b="1" dirty="0">
                <a:solidFill>
                  <a:srgbClr val="0000FF"/>
                </a:solidFill>
                <a:latin typeface="Arial" panose="020B0604020202020204" pitchFamily="34" charset="0"/>
              </a:rPr>
              <a:t>ypedef void </a:t>
            </a:r>
            <a:r>
              <a:rPr lang="en-US" altLang="zh-CN" sz="1400" b="1" dirty="0">
                <a:solidFill>
                  <a:srgbClr val="FF0000"/>
                </a:solidFill>
                <a:latin typeface="Arial" panose="020B0604020202020204" pitchFamily="34" charset="0"/>
              </a:rPr>
              <a:t>(* </a:t>
            </a:r>
            <a:r>
              <a:rPr lang="en-US" altLang="zh-CN" sz="1400" b="1" dirty="0" err="1">
                <a:solidFill>
                  <a:srgbClr val="FF0000"/>
                </a:solidFill>
                <a:latin typeface="Arial" panose="020B0604020202020204" pitchFamily="34" charset="0"/>
              </a:rPr>
              <a:t>pcap_handler</a:t>
            </a:r>
            <a:r>
              <a:rPr lang="en-US" altLang="zh-CN" sz="1400" b="1" dirty="0">
                <a:solidFill>
                  <a:srgbClr val="FF0000"/>
                </a:solidFill>
                <a:latin typeface="Arial" panose="020B0604020202020204" pitchFamily="34" charset="0"/>
              </a:rPr>
              <a:t>)</a:t>
            </a:r>
            <a:r>
              <a:rPr lang="en-US" altLang="zh-CN" sz="1400" b="1" dirty="0">
                <a:latin typeface="Arial" panose="020B0604020202020204" pitchFamily="34" charset="0"/>
              </a:rPr>
              <a:t>(</a:t>
            </a:r>
            <a:r>
              <a:rPr lang="en-US" altLang="zh-CN" sz="1400" b="1" dirty="0" err="1">
                <a:latin typeface="Arial" panose="020B0604020202020204" pitchFamily="34" charset="0"/>
              </a:rPr>
              <a:t>u_char</a:t>
            </a:r>
            <a:r>
              <a:rPr lang="en-US" altLang="zh-CN" sz="1400" b="1" dirty="0">
                <a:latin typeface="Arial" panose="020B0604020202020204" pitchFamily="34" charset="0"/>
              </a:rPr>
              <a:t>* user, const struct </a:t>
            </a:r>
            <a:r>
              <a:rPr lang="en-US" altLang="zh-CN" sz="1400" b="1" dirty="0" err="1">
                <a:latin typeface="Arial" panose="020B0604020202020204" pitchFamily="34" charset="0"/>
              </a:rPr>
              <a:t>pcap_pkthdr</a:t>
            </a:r>
            <a:r>
              <a:rPr lang="en-US" altLang="zh-CN" sz="1400" b="1" dirty="0">
                <a:solidFill>
                  <a:srgbClr val="00B050"/>
                </a:solidFill>
                <a:latin typeface="Arial" panose="020B0604020202020204" pitchFamily="34" charset="0"/>
              </a:rPr>
              <a:t>* </a:t>
            </a:r>
            <a:r>
              <a:rPr lang="en-US" altLang="zh-CN" sz="1400" b="1" dirty="0" err="1">
                <a:solidFill>
                  <a:srgbClr val="00B050"/>
                </a:solidFill>
                <a:latin typeface="Arial" panose="020B0604020202020204" pitchFamily="34" charset="0"/>
              </a:rPr>
              <a:t>pkt_header</a:t>
            </a:r>
            <a:r>
              <a:rPr lang="en-US" altLang="zh-CN" sz="1400" b="1" dirty="0" err="1">
                <a:latin typeface="Arial" panose="020B0604020202020204" pitchFamily="34" charset="0"/>
              </a:rPr>
              <a:t>,const</a:t>
            </a:r>
            <a:r>
              <a:rPr lang="en-US" altLang="zh-CN" sz="1400" b="1" dirty="0">
                <a:latin typeface="Arial" panose="020B0604020202020204" pitchFamily="34" charset="0"/>
              </a:rPr>
              <a:t> </a:t>
            </a:r>
            <a:r>
              <a:rPr lang="en-US" altLang="zh-CN" sz="1400" b="1" dirty="0" err="1">
                <a:latin typeface="Arial" panose="020B0604020202020204" pitchFamily="34" charset="0"/>
              </a:rPr>
              <a:t>u_char</a:t>
            </a:r>
            <a:r>
              <a:rPr lang="en-US" altLang="zh-CN" sz="1400" b="1" dirty="0">
                <a:solidFill>
                  <a:srgbClr val="00B050"/>
                </a:solidFill>
                <a:latin typeface="Arial" panose="020B0604020202020204" pitchFamily="34" charset="0"/>
              </a:rPr>
              <a:t>* </a:t>
            </a:r>
            <a:r>
              <a:rPr lang="en-US" altLang="zh-CN" sz="1400" b="1" dirty="0" err="1">
                <a:solidFill>
                  <a:srgbClr val="00B050"/>
                </a:solidFill>
                <a:latin typeface="Arial" panose="020B0604020202020204" pitchFamily="34" charset="0"/>
              </a:rPr>
              <a:t>pkt_data</a:t>
            </a:r>
            <a:r>
              <a:rPr lang="en-US" altLang="zh-CN" sz="1400" b="1" dirty="0">
                <a:latin typeface="Arial" panose="020B0604020202020204" pitchFamily="34" charset="0"/>
              </a:rPr>
              <a:t>)</a:t>
            </a:r>
          </a:p>
        </p:txBody>
      </p:sp>
    </p:spTree>
    <p:extLst>
      <p:ext uri="{BB962C8B-B14F-4D97-AF65-F5344CB8AC3E}">
        <p14:creationId xmlns:p14="http://schemas.microsoft.com/office/powerpoint/2010/main" val="38507593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D7D3D-996C-6868-A34B-13E7DF5FC51C}"/>
              </a:ext>
            </a:extLst>
          </p:cNvPr>
          <p:cNvSpPr>
            <a:spLocks noGrp="1"/>
          </p:cNvSpPr>
          <p:nvPr>
            <p:ph type="title"/>
          </p:nvPr>
        </p:nvSpPr>
        <p:spPr/>
        <p:txBody>
          <a:bodyPr/>
          <a:lstStyle/>
          <a:p>
            <a:pPr>
              <a:defRPr/>
            </a:pPr>
            <a:r>
              <a:rPr lang="en-US" altLang="zh-CN"/>
              <a:t>DPDK</a:t>
            </a:r>
            <a:r>
              <a:rPr lang="zh-CN" altLang="en-US"/>
              <a:t>环境搭建过程</a:t>
            </a:r>
          </a:p>
        </p:txBody>
      </p:sp>
      <p:pic>
        <p:nvPicPr>
          <p:cNvPr id="63490" name="图片 2">
            <a:extLst>
              <a:ext uri="{FF2B5EF4-FFF2-40B4-BE49-F238E27FC236}">
                <a16:creationId xmlns:a16="http://schemas.microsoft.com/office/drawing/2014/main" id="{E6B03EFB-EF33-D831-6855-3771A4FA3B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989138"/>
            <a:ext cx="8591550"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t> </a:t>
            </a:r>
            <a:r>
              <a:rPr lang="en" altLang="zh-CN" sz="3800" b="1" dirty="0">
                <a:latin typeface="Arial" panose="020B0604020202020204" pitchFamily="34" charset="0"/>
                <a:ea typeface="宋体" panose="02010600030101010101" pitchFamily="2" charset="-122"/>
              </a:rPr>
              <a:t>TCP RST</a:t>
            </a:r>
            <a:r>
              <a:rPr lang="zh-CN" altLang="en" sz="3800" b="1" dirty="0">
                <a:latin typeface="Arial" panose="020B0604020202020204" pitchFamily="34" charset="0"/>
                <a:ea typeface="宋体" panose="02010600030101010101" pitchFamily="2" charset="-122"/>
              </a:rPr>
              <a:t>阻断</a:t>
            </a:r>
            <a:r>
              <a:rPr lang="en-US" altLang="zh-CN" sz="3800" b="1" dirty="0">
                <a:latin typeface="Arial" panose="020B0604020202020204" pitchFamily="34" charset="0"/>
                <a:ea typeface="宋体" panose="02010600030101010101" pitchFamily="2" charset="-122"/>
              </a:rPr>
              <a:t>TCP </a:t>
            </a:r>
            <a:r>
              <a:rPr lang="zh-CN" altLang="en-US" sz="3800" b="1" dirty="0">
                <a:latin typeface="Arial" panose="020B0604020202020204" pitchFamily="34" charset="0"/>
                <a:ea typeface="宋体" panose="02010600030101010101" pitchFamily="2" charset="-122"/>
              </a:rPr>
              <a:t>连接</a:t>
            </a:r>
            <a:b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b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a:extLst>
              <a:ext uri="{FF2B5EF4-FFF2-40B4-BE49-F238E27FC236}">
                <a16:creationId xmlns:a16="http://schemas.microsoft.com/office/drawing/2014/main" id="{C590B496-E3BC-4229-2725-B69D55EF8786}"/>
              </a:ext>
            </a:extLst>
          </p:cNvPr>
          <p:cNvSpPr txBox="1">
            <a:spLocks/>
          </p:cNvSpPr>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en" altLang="zh-CN" sz="2000" dirty="0">
                <a:solidFill>
                  <a:srgbClr val="C00000"/>
                </a:solidFill>
                <a:latin typeface="Times New Roman" panose="02020603050405020304" pitchFamily="18" charset="0"/>
                <a:cs typeface="Times New Roman" panose="02020603050405020304" pitchFamily="18" charset="0"/>
              </a:rPr>
              <a:t>TCP</a:t>
            </a:r>
            <a:r>
              <a:rPr lang="zh-CN" altLang="en-US" sz="2000" dirty="0">
                <a:solidFill>
                  <a:srgbClr val="C00000"/>
                </a:solidFill>
                <a:latin typeface="Times New Roman" panose="02020603050405020304" pitchFamily="18" charset="0"/>
                <a:cs typeface="Times New Roman" panose="02020603050405020304" pitchFamily="18" charset="0"/>
              </a:rPr>
              <a:t>协议中的</a:t>
            </a:r>
            <a:r>
              <a:rPr lang="en" altLang="zh-CN" sz="2000" dirty="0">
                <a:solidFill>
                  <a:srgbClr val="C00000"/>
                </a:solidFill>
                <a:latin typeface="Times New Roman" panose="02020603050405020304" pitchFamily="18" charset="0"/>
                <a:cs typeface="Times New Roman" panose="02020603050405020304" pitchFamily="18" charset="0"/>
              </a:rPr>
              <a:t>ACK</a:t>
            </a:r>
            <a:r>
              <a:rPr lang="zh-CN" altLang="en-US" sz="2000" dirty="0">
                <a:solidFill>
                  <a:srgbClr val="C00000"/>
                </a:solidFill>
                <a:latin typeface="Times New Roman" panose="02020603050405020304" pitchFamily="18" charset="0"/>
                <a:cs typeface="Times New Roman" panose="02020603050405020304" pitchFamily="18" charset="0"/>
              </a:rPr>
              <a:t>和</a:t>
            </a:r>
            <a:r>
              <a:rPr lang="en" altLang="zh-CN" sz="2000" dirty="0">
                <a:solidFill>
                  <a:srgbClr val="C00000"/>
                </a:solidFill>
                <a:latin typeface="Times New Roman" panose="02020603050405020304" pitchFamily="18" charset="0"/>
                <a:cs typeface="Times New Roman" panose="02020603050405020304" pitchFamily="18" charset="0"/>
              </a:rPr>
              <a:t>SEQ</a:t>
            </a:r>
          </a:p>
        </p:txBody>
      </p:sp>
      <p:sp>
        <p:nvSpPr>
          <p:cNvPr id="8" name="灯片编号占位符 6">
            <a:extLst>
              <a:ext uri="{FF2B5EF4-FFF2-40B4-BE49-F238E27FC236}">
                <a16:creationId xmlns:a16="http://schemas.microsoft.com/office/drawing/2014/main" id="{085DDDB8-50FF-4C17-93D3-699A84F7A10B}"/>
              </a:ext>
            </a:extLst>
          </p:cNvPr>
          <p:cNvSpPr txBox="1">
            <a:spLocks/>
          </p:cNvSpPr>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pPr algn="r"/>
              <a:t>7</a:t>
            </a:fld>
            <a:endParaRPr lang="zh-CN" altLang="en-US" sz="1400"/>
          </a:p>
        </p:txBody>
      </p:sp>
      <p:sp>
        <p:nvSpPr>
          <p:cNvPr id="6" name="灯片编号占位符 4">
            <a:extLst>
              <a:ext uri="{FF2B5EF4-FFF2-40B4-BE49-F238E27FC236}">
                <a16:creationId xmlns:a16="http://schemas.microsoft.com/office/drawing/2014/main" id="{B071988D-9ECF-C4C4-3598-9ACC9D2FA7AA}"/>
              </a:ext>
            </a:extLst>
          </p:cNvPr>
          <p:cNvSpPr txBox="1">
            <a:spLocks/>
          </p:cNvSpPr>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pPr algn="r"/>
              <a:t>7</a:t>
            </a:fld>
            <a:endParaRPr lang="zh-CN" altLang="en-US" sz="1400"/>
          </a:p>
        </p:txBody>
      </p:sp>
      <p:pic>
        <p:nvPicPr>
          <p:cNvPr id="7" name="图片 6">
            <a:extLst>
              <a:ext uri="{FF2B5EF4-FFF2-40B4-BE49-F238E27FC236}">
                <a16:creationId xmlns:a16="http://schemas.microsoft.com/office/drawing/2014/main" id="{6FC8F3BE-6589-A3FB-1772-3C99F00FFF6C}"/>
              </a:ext>
            </a:extLst>
          </p:cNvPr>
          <p:cNvPicPr>
            <a:picLocks noChangeAspect="1"/>
          </p:cNvPicPr>
          <p:nvPr/>
        </p:nvPicPr>
        <p:blipFill>
          <a:blip r:embed="rId2"/>
          <a:stretch>
            <a:fillRect/>
          </a:stretch>
        </p:blipFill>
        <p:spPr>
          <a:xfrm>
            <a:off x="284913" y="1629445"/>
            <a:ext cx="5398368" cy="3922251"/>
          </a:xfrm>
          <a:prstGeom prst="rect">
            <a:avLst/>
          </a:prstGeom>
        </p:spPr>
      </p:pic>
      <p:sp>
        <p:nvSpPr>
          <p:cNvPr id="10" name="文本框 9">
            <a:extLst>
              <a:ext uri="{FF2B5EF4-FFF2-40B4-BE49-F238E27FC236}">
                <a16:creationId xmlns:a16="http://schemas.microsoft.com/office/drawing/2014/main" id="{A766647C-F143-A481-6872-C1870334E869}"/>
              </a:ext>
            </a:extLst>
          </p:cNvPr>
          <p:cNvSpPr txBox="1"/>
          <p:nvPr/>
        </p:nvSpPr>
        <p:spPr>
          <a:xfrm>
            <a:off x="5788622" y="1758019"/>
            <a:ext cx="3053370" cy="1588127"/>
          </a:xfrm>
          <a:prstGeom prst="rect">
            <a:avLst/>
          </a:prstGeom>
          <a:noFill/>
        </p:spPr>
        <p:txBody>
          <a:bodyPr wrap="square">
            <a:spAutoFit/>
          </a:bodyPr>
          <a:lstStyle/>
          <a:p>
            <a:r>
              <a:rPr lang="en" altLang="zh-CN" b="1" dirty="0">
                <a:solidFill>
                  <a:srgbClr val="00B050"/>
                </a:solidFill>
              </a:rPr>
              <a:t>seq</a:t>
            </a:r>
            <a:r>
              <a:rPr lang="zh-CN" altLang="en" b="1" dirty="0">
                <a:solidFill>
                  <a:srgbClr val="00B050"/>
                </a:solidFill>
              </a:rPr>
              <a:t>（</a:t>
            </a:r>
            <a:r>
              <a:rPr lang="en" altLang="zh-CN" b="1" dirty="0">
                <a:solidFill>
                  <a:srgbClr val="00B050"/>
                </a:solidFill>
              </a:rPr>
              <a:t>Sequence Number</a:t>
            </a:r>
            <a:r>
              <a:rPr lang="zh-CN" altLang="en" b="1" dirty="0">
                <a:solidFill>
                  <a:srgbClr val="00B050"/>
                </a:solidFill>
              </a:rPr>
              <a:t>）</a:t>
            </a:r>
            <a:r>
              <a:rPr lang="zh-CN" altLang="en" dirty="0"/>
              <a:t>：</a:t>
            </a:r>
            <a:r>
              <a:rPr lang="en" altLang="zh-CN" b="1" i="0" u="none" strike="noStrike" dirty="0">
                <a:solidFill>
                  <a:srgbClr val="121212"/>
                </a:solidFill>
                <a:effectLst/>
                <a:latin typeface="-apple-system"/>
              </a:rPr>
              <a:t>32bits</a:t>
            </a:r>
            <a:r>
              <a:rPr lang="zh-CN" altLang="en" b="1" i="0" u="none" strike="noStrike" dirty="0">
                <a:solidFill>
                  <a:srgbClr val="121212"/>
                </a:solidFill>
                <a:effectLst/>
                <a:latin typeface="-apple-system"/>
              </a:rPr>
              <a:t>，</a:t>
            </a:r>
            <a:r>
              <a:rPr lang="zh-CN" altLang="en-US" b="1" i="0" u="none" strike="noStrike" dirty="0">
                <a:solidFill>
                  <a:srgbClr val="121212"/>
                </a:solidFill>
                <a:effectLst/>
                <a:latin typeface="-apple-system"/>
              </a:rPr>
              <a:t>表示这个</a:t>
            </a:r>
            <a:r>
              <a:rPr lang="en" altLang="zh-CN" b="1" i="0" u="none" strike="noStrike" dirty="0" err="1">
                <a:solidFill>
                  <a:srgbClr val="121212"/>
                </a:solidFill>
                <a:effectLst/>
                <a:latin typeface="-apple-system"/>
              </a:rPr>
              <a:t>tcp</a:t>
            </a:r>
            <a:r>
              <a:rPr lang="zh-CN" altLang="en-US" b="1" i="0" u="none" strike="noStrike" dirty="0">
                <a:solidFill>
                  <a:srgbClr val="121212"/>
                </a:solidFill>
                <a:effectLst/>
                <a:latin typeface="-apple-system"/>
              </a:rPr>
              <a:t>包的序列号。</a:t>
            </a:r>
            <a:r>
              <a:rPr lang="en" altLang="zh-CN" b="1" i="0" u="none" strike="noStrike" dirty="0" err="1">
                <a:solidFill>
                  <a:srgbClr val="121212"/>
                </a:solidFill>
                <a:effectLst/>
                <a:latin typeface="-apple-system"/>
              </a:rPr>
              <a:t>tcp</a:t>
            </a:r>
            <a:r>
              <a:rPr lang="zh-CN" altLang="en-US" b="1" i="0" u="none" strike="noStrike" dirty="0">
                <a:solidFill>
                  <a:srgbClr val="121212"/>
                </a:solidFill>
                <a:effectLst/>
                <a:latin typeface="-apple-system"/>
              </a:rPr>
              <a:t>协议拼凑接收到的数据包时，根据</a:t>
            </a:r>
            <a:r>
              <a:rPr lang="en" altLang="zh-CN" b="1" i="0" u="none" strike="noStrike" dirty="0">
                <a:solidFill>
                  <a:srgbClr val="121212"/>
                </a:solidFill>
                <a:effectLst/>
                <a:latin typeface="-apple-system"/>
              </a:rPr>
              <a:t>seq</a:t>
            </a:r>
            <a:r>
              <a:rPr lang="zh-CN" altLang="en-US" b="1" i="0" u="none" strike="noStrike" dirty="0">
                <a:solidFill>
                  <a:srgbClr val="121212"/>
                </a:solidFill>
                <a:effectLst/>
                <a:latin typeface="-apple-system"/>
              </a:rPr>
              <a:t>来确定顺序，并且能够确定是否有数据包丢失。</a:t>
            </a:r>
            <a:endParaRPr lang="zh-CN" altLang="en-US" dirty="0"/>
          </a:p>
        </p:txBody>
      </p:sp>
      <p:sp>
        <p:nvSpPr>
          <p:cNvPr id="12" name="文本框 11">
            <a:extLst>
              <a:ext uri="{FF2B5EF4-FFF2-40B4-BE49-F238E27FC236}">
                <a16:creationId xmlns:a16="http://schemas.microsoft.com/office/drawing/2014/main" id="{170F8FE6-3987-EDE9-EBEC-E0E79BE5960D}"/>
              </a:ext>
            </a:extLst>
          </p:cNvPr>
          <p:cNvSpPr txBox="1"/>
          <p:nvPr/>
        </p:nvSpPr>
        <p:spPr>
          <a:xfrm>
            <a:off x="5800494" y="3495382"/>
            <a:ext cx="3163993" cy="1837426"/>
          </a:xfrm>
          <a:prstGeom prst="rect">
            <a:avLst/>
          </a:prstGeom>
          <a:noFill/>
        </p:spPr>
        <p:txBody>
          <a:bodyPr wrap="square">
            <a:spAutoFit/>
          </a:bodyPr>
          <a:lstStyle>
            <a:defPPr>
              <a:defRPr lang="zh-CN"/>
            </a:defPPr>
          </a:lstStyle>
          <a:p>
            <a:r>
              <a:rPr lang="en" altLang="zh-CN" b="1" dirty="0">
                <a:solidFill>
                  <a:srgbClr val="00B050"/>
                </a:solidFill>
              </a:rPr>
              <a:t>ack</a:t>
            </a:r>
            <a:r>
              <a:rPr lang="zh-CN" altLang="en" b="1" dirty="0">
                <a:solidFill>
                  <a:srgbClr val="00B050"/>
                </a:solidFill>
              </a:rPr>
              <a:t>（</a:t>
            </a:r>
            <a:r>
              <a:rPr lang="en" altLang="zh-CN" b="1" dirty="0">
                <a:solidFill>
                  <a:srgbClr val="00B050"/>
                </a:solidFill>
              </a:rPr>
              <a:t>Acknowledgment Number</a:t>
            </a:r>
            <a:r>
              <a:rPr lang="zh-CN" altLang="en" b="1" dirty="0">
                <a:solidFill>
                  <a:srgbClr val="00B050"/>
                </a:solidFill>
              </a:rPr>
              <a:t>）</a:t>
            </a:r>
            <a:r>
              <a:rPr lang="zh-CN" altLang="en" dirty="0"/>
              <a:t>：</a:t>
            </a:r>
            <a:r>
              <a:rPr lang="en" altLang="zh-CN" dirty="0"/>
              <a:t>32bits</a:t>
            </a:r>
            <a:r>
              <a:rPr lang="zh-CN" altLang="en" dirty="0"/>
              <a:t>，</a:t>
            </a:r>
            <a:r>
              <a:rPr lang="zh-CN" altLang="en-US" dirty="0"/>
              <a:t>表示这个包的确认号。首先意味着已经收到对方了多少字节数据，其次告诉对方接下来的包的</a:t>
            </a:r>
            <a:r>
              <a:rPr lang="en" altLang="zh-CN" dirty="0"/>
              <a:t>seq</a:t>
            </a:r>
            <a:r>
              <a:rPr lang="zh-CN" altLang="en-US" dirty="0"/>
              <a:t>要从</a:t>
            </a:r>
            <a:r>
              <a:rPr lang="en" altLang="zh-CN" dirty="0"/>
              <a:t>ack</a:t>
            </a:r>
            <a:r>
              <a:rPr lang="zh-CN" altLang="en-US" dirty="0"/>
              <a:t>确定的数值继续接力。</a:t>
            </a:r>
          </a:p>
        </p:txBody>
      </p:sp>
    </p:spTree>
    <p:extLst>
      <p:ext uri="{BB962C8B-B14F-4D97-AF65-F5344CB8AC3E}">
        <p14:creationId xmlns:p14="http://schemas.microsoft.com/office/powerpoint/2010/main" val="3854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t> </a:t>
            </a:r>
            <a:r>
              <a:rPr lang="en" altLang="zh-CN" sz="3800" b="1" dirty="0">
                <a:latin typeface="Arial" panose="020B0604020202020204" pitchFamily="34" charset="0"/>
                <a:ea typeface="宋体" panose="02010600030101010101" pitchFamily="2" charset="-122"/>
              </a:rPr>
              <a:t>TCP RST</a:t>
            </a:r>
            <a:r>
              <a:rPr lang="zh-CN" altLang="en" sz="3800" b="1" dirty="0">
                <a:latin typeface="Arial" panose="020B0604020202020204" pitchFamily="34" charset="0"/>
                <a:ea typeface="宋体" panose="02010600030101010101" pitchFamily="2" charset="-122"/>
              </a:rPr>
              <a:t>阻断</a:t>
            </a:r>
            <a:r>
              <a:rPr lang="en-US" altLang="zh-CN" sz="3800" b="1" dirty="0">
                <a:latin typeface="Arial" panose="020B0604020202020204" pitchFamily="34" charset="0"/>
                <a:ea typeface="宋体" panose="02010600030101010101" pitchFamily="2" charset="-122"/>
              </a:rPr>
              <a:t>TCP </a:t>
            </a:r>
            <a:r>
              <a:rPr lang="zh-CN" altLang="en-US" sz="3800" b="1" dirty="0">
                <a:latin typeface="Arial" panose="020B0604020202020204" pitchFamily="34" charset="0"/>
                <a:ea typeface="宋体" panose="02010600030101010101" pitchFamily="2" charset="-122"/>
              </a:rPr>
              <a:t>连接</a:t>
            </a:r>
            <a:b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b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a:extLst>
              <a:ext uri="{FF2B5EF4-FFF2-40B4-BE49-F238E27FC236}">
                <a16:creationId xmlns:a16="http://schemas.microsoft.com/office/drawing/2014/main" id="{C590B496-E3BC-4229-2725-B69D55EF8786}"/>
              </a:ext>
            </a:extLst>
          </p:cNvPr>
          <p:cNvSpPr txBox="1">
            <a:spLocks/>
          </p:cNvSpPr>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en" altLang="zh-CN" sz="2000" dirty="0">
                <a:solidFill>
                  <a:srgbClr val="C00000"/>
                </a:solidFill>
                <a:latin typeface="Times New Roman" panose="02020603050405020304" pitchFamily="18" charset="0"/>
                <a:cs typeface="Times New Roman" panose="02020603050405020304" pitchFamily="18" charset="0"/>
              </a:rPr>
              <a:t>TCP</a:t>
            </a:r>
            <a:r>
              <a:rPr lang="zh-CN" altLang="en-US" sz="2000" dirty="0">
                <a:solidFill>
                  <a:srgbClr val="C00000"/>
                </a:solidFill>
                <a:latin typeface="Times New Roman" panose="02020603050405020304" pitchFamily="18" charset="0"/>
                <a:cs typeface="Times New Roman" panose="02020603050405020304" pitchFamily="18" charset="0"/>
              </a:rPr>
              <a:t>协议中的</a:t>
            </a:r>
            <a:r>
              <a:rPr lang="en" altLang="zh-CN" sz="2000" dirty="0">
                <a:solidFill>
                  <a:srgbClr val="C00000"/>
                </a:solidFill>
                <a:latin typeface="Times New Roman" panose="02020603050405020304" pitchFamily="18" charset="0"/>
                <a:cs typeface="Times New Roman" panose="02020603050405020304" pitchFamily="18" charset="0"/>
              </a:rPr>
              <a:t>ACK</a:t>
            </a:r>
            <a:r>
              <a:rPr lang="zh-CN" altLang="en-US" sz="2000" dirty="0">
                <a:solidFill>
                  <a:srgbClr val="C00000"/>
                </a:solidFill>
                <a:latin typeface="Times New Roman" panose="02020603050405020304" pitchFamily="18" charset="0"/>
                <a:cs typeface="Times New Roman" panose="02020603050405020304" pitchFamily="18" charset="0"/>
              </a:rPr>
              <a:t>和</a:t>
            </a:r>
            <a:r>
              <a:rPr lang="en" altLang="zh-CN" sz="2000" dirty="0">
                <a:solidFill>
                  <a:srgbClr val="C00000"/>
                </a:solidFill>
                <a:latin typeface="Times New Roman" panose="02020603050405020304" pitchFamily="18" charset="0"/>
                <a:cs typeface="Times New Roman" panose="02020603050405020304" pitchFamily="18" charset="0"/>
              </a:rPr>
              <a:t>SEQ</a:t>
            </a:r>
          </a:p>
        </p:txBody>
      </p:sp>
      <p:sp>
        <p:nvSpPr>
          <p:cNvPr id="8" name="灯片编号占位符 6">
            <a:extLst>
              <a:ext uri="{FF2B5EF4-FFF2-40B4-BE49-F238E27FC236}">
                <a16:creationId xmlns:a16="http://schemas.microsoft.com/office/drawing/2014/main" id="{085DDDB8-50FF-4C17-93D3-699A84F7A10B}"/>
              </a:ext>
            </a:extLst>
          </p:cNvPr>
          <p:cNvSpPr txBox="1">
            <a:spLocks/>
          </p:cNvSpPr>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pPr algn="r"/>
              <a:t>8</a:t>
            </a:fld>
            <a:endParaRPr lang="zh-CN" altLang="en-US" sz="1400"/>
          </a:p>
        </p:txBody>
      </p:sp>
      <p:sp>
        <p:nvSpPr>
          <p:cNvPr id="6" name="灯片编号占位符 4">
            <a:extLst>
              <a:ext uri="{FF2B5EF4-FFF2-40B4-BE49-F238E27FC236}">
                <a16:creationId xmlns:a16="http://schemas.microsoft.com/office/drawing/2014/main" id="{B071988D-9ECF-C4C4-3598-9ACC9D2FA7AA}"/>
              </a:ext>
            </a:extLst>
          </p:cNvPr>
          <p:cNvSpPr txBox="1">
            <a:spLocks/>
          </p:cNvSpPr>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pPr algn="r"/>
              <a:t>8</a:t>
            </a:fld>
            <a:endParaRPr lang="zh-CN" altLang="en-US" sz="1400"/>
          </a:p>
        </p:txBody>
      </p:sp>
      <p:pic>
        <p:nvPicPr>
          <p:cNvPr id="7" name="图片 6">
            <a:extLst>
              <a:ext uri="{FF2B5EF4-FFF2-40B4-BE49-F238E27FC236}">
                <a16:creationId xmlns:a16="http://schemas.microsoft.com/office/drawing/2014/main" id="{6FC8F3BE-6589-A3FB-1772-3C99F00FFF6C}"/>
              </a:ext>
            </a:extLst>
          </p:cNvPr>
          <p:cNvPicPr>
            <a:picLocks noChangeAspect="1"/>
          </p:cNvPicPr>
          <p:nvPr/>
        </p:nvPicPr>
        <p:blipFill>
          <a:blip r:embed="rId2"/>
          <a:stretch>
            <a:fillRect/>
          </a:stretch>
        </p:blipFill>
        <p:spPr>
          <a:xfrm>
            <a:off x="257726" y="1339435"/>
            <a:ext cx="4759009" cy="3457717"/>
          </a:xfrm>
          <a:prstGeom prst="rect">
            <a:avLst/>
          </a:prstGeom>
        </p:spPr>
      </p:pic>
      <p:sp>
        <p:nvSpPr>
          <p:cNvPr id="10" name="文本框 9">
            <a:extLst>
              <a:ext uri="{FF2B5EF4-FFF2-40B4-BE49-F238E27FC236}">
                <a16:creationId xmlns:a16="http://schemas.microsoft.com/office/drawing/2014/main" id="{A766647C-F143-A481-6872-C1870334E869}"/>
              </a:ext>
            </a:extLst>
          </p:cNvPr>
          <p:cNvSpPr txBox="1"/>
          <p:nvPr/>
        </p:nvSpPr>
        <p:spPr>
          <a:xfrm>
            <a:off x="5062404" y="1323998"/>
            <a:ext cx="3867351" cy="1338828"/>
          </a:xfrm>
          <a:prstGeom prst="rect">
            <a:avLst/>
          </a:prstGeom>
          <a:noFill/>
        </p:spPr>
        <p:txBody>
          <a:bodyPr wrap="square">
            <a:spAutoFit/>
          </a:bodyPr>
          <a:lstStyle/>
          <a:p>
            <a:r>
              <a:rPr lang="en" altLang="zh-CN" b="1" dirty="0">
                <a:solidFill>
                  <a:srgbClr val="00B050"/>
                </a:solidFill>
              </a:rPr>
              <a:t>seq</a:t>
            </a:r>
            <a:r>
              <a:rPr lang="zh-CN" altLang="en" b="1" dirty="0">
                <a:solidFill>
                  <a:srgbClr val="00B050"/>
                </a:solidFill>
              </a:rPr>
              <a:t>（</a:t>
            </a:r>
            <a:r>
              <a:rPr lang="en" altLang="zh-CN" b="1" dirty="0">
                <a:solidFill>
                  <a:srgbClr val="00B050"/>
                </a:solidFill>
              </a:rPr>
              <a:t>Sequence Number</a:t>
            </a:r>
            <a:r>
              <a:rPr lang="zh-CN" altLang="en" b="1" dirty="0">
                <a:solidFill>
                  <a:srgbClr val="00B050"/>
                </a:solidFill>
              </a:rPr>
              <a:t>）</a:t>
            </a:r>
            <a:r>
              <a:rPr lang="zh-CN" altLang="en" dirty="0"/>
              <a:t>：</a:t>
            </a:r>
            <a:r>
              <a:rPr lang="en" altLang="zh-CN" b="1" i="0" u="none" strike="noStrike" dirty="0">
                <a:solidFill>
                  <a:srgbClr val="121212"/>
                </a:solidFill>
                <a:effectLst/>
                <a:latin typeface="-apple-system"/>
              </a:rPr>
              <a:t>32bits</a:t>
            </a:r>
            <a:r>
              <a:rPr lang="zh-CN" altLang="en" b="1" i="0" u="none" strike="noStrike" dirty="0">
                <a:solidFill>
                  <a:srgbClr val="121212"/>
                </a:solidFill>
                <a:effectLst/>
                <a:latin typeface="-apple-system"/>
              </a:rPr>
              <a:t>，</a:t>
            </a:r>
            <a:r>
              <a:rPr lang="zh-CN" altLang="en-US" b="1" i="0" u="none" strike="noStrike" dirty="0">
                <a:solidFill>
                  <a:srgbClr val="121212"/>
                </a:solidFill>
                <a:effectLst/>
                <a:latin typeface="-apple-system"/>
              </a:rPr>
              <a:t>表示这个</a:t>
            </a:r>
            <a:r>
              <a:rPr lang="en" altLang="zh-CN" b="1" i="0" u="none" strike="noStrike" dirty="0" err="1">
                <a:solidFill>
                  <a:srgbClr val="121212"/>
                </a:solidFill>
                <a:effectLst/>
                <a:latin typeface="-apple-system"/>
              </a:rPr>
              <a:t>tcp</a:t>
            </a:r>
            <a:r>
              <a:rPr lang="zh-CN" altLang="en-US" b="1" i="0" u="none" strike="noStrike" dirty="0">
                <a:solidFill>
                  <a:srgbClr val="121212"/>
                </a:solidFill>
                <a:effectLst/>
                <a:latin typeface="-apple-system"/>
              </a:rPr>
              <a:t>包的序列号。</a:t>
            </a:r>
            <a:r>
              <a:rPr lang="en" altLang="zh-CN" b="1" i="0" u="none" strike="noStrike" dirty="0" err="1">
                <a:solidFill>
                  <a:srgbClr val="121212"/>
                </a:solidFill>
                <a:effectLst/>
                <a:latin typeface="-apple-system"/>
              </a:rPr>
              <a:t>tcp</a:t>
            </a:r>
            <a:r>
              <a:rPr lang="zh-CN" altLang="en-US" b="1" i="0" u="none" strike="noStrike" dirty="0">
                <a:solidFill>
                  <a:srgbClr val="121212"/>
                </a:solidFill>
                <a:effectLst/>
                <a:latin typeface="-apple-system"/>
              </a:rPr>
              <a:t>协议拼凑接收到的数据包时，根据</a:t>
            </a:r>
            <a:r>
              <a:rPr lang="en" altLang="zh-CN" b="1" i="0" u="none" strike="noStrike" dirty="0">
                <a:solidFill>
                  <a:srgbClr val="121212"/>
                </a:solidFill>
                <a:effectLst/>
                <a:latin typeface="-apple-system"/>
              </a:rPr>
              <a:t>seq</a:t>
            </a:r>
            <a:r>
              <a:rPr lang="zh-CN" altLang="en-US" b="1" i="0" u="none" strike="noStrike" dirty="0">
                <a:solidFill>
                  <a:srgbClr val="121212"/>
                </a:solidFill>
                <a:effectLst/>
                <a:latin typeface="-apple-system"/>
              </a:rPr>
              <a:t>来确定顺序，并且能够确定是否有数据包丢失。</a:t>
            </a:r>
            <a:endParaRPr lang="zh-CN" altLang="en-US" dirty="0"/>
          </a:p>
        </p:txBody>
      </p:sp>
      <p:sp>
        <p:nvSpPr>
          <p:cNvPr id="12" name="文本框 11">
            <a:extLst>
              <a:ext uri="{FF2B5EF4-FFF2-40B4-BE49-F238E27FC236}">
                <a16:creationId xmlns:a16="http://schemas.microsoft.com/office/drawing/2014/main" id="{170F8FE6-3987-EDE9-EBEC-E0E79BE5960D}"/>
              </a:ext>
            </a:extLst>
          </p:cNvPr>
          <p:cNvSpPr txBox="1"/>
          <p:nvPr/>
        </p:nvSpPr>
        <p:spPr>
          <a:xfrm>
            <a:off x="5080557" y="2750917"/>
            <a:ext cx="3849198" cy="1338828"/>
          </a:xfrm>
          <a:prstGeom prst="rect">
            <a:avLst/>
          </a:prstGeom>
          <a:noFill/>
        </p:spPr>
        <p:txBody>
          <a:bodyPr wrap="square">
            <a:spAutoFit/>
          </a:bodyPr>
          <a:lstStyle>
            <a:defPPr>
              <a:defRPr lang="zh-CN"/>
            </a:defPPr>
          </a:lstStyle>
          <a:p>
            <a:r>
              <a:rPr lang="en" altLang="zh-CN" b="1" dirty="0">
                <a:solidFill>
                  <a:srgbClr val="00B050"/>
                </a:solidFill>
              </a:rPr>
              <a:t>ack</a:t>
            </a:r>
            <a:r>
              <a:rPr lang="zh-CN" altLang="en" b="1" dirty="0">
                <a:solidFill>
                  <a:srgbClr val="00B050"/>
                </a:solidFill>
              </a:rPr>
              <a:t>（</a:t>
            </a:r>
            <a:r>
              <a:rPr lang="en" altLang="zh-CN" b="1" dirty="0">
                <a:solidFill>
                  <a:srgbClr val="00B050"/>
                </a:solidFill>
              </a:rPr>
              <a:t>Acknowledgment Number</a:t>
            </a:r>
            <a:r>
              <a:rPr lang="zh-CN" altLang="en" b="1" dirty="0">
                <a:solidFill>
                  <a:srgbClr val="00B050"/>
                </a:solidFill>
              </a:rPr>
              <a:t>）</a:t>
            </a:r>
            <a:r>
              <a:rPr lang="zh-CN" altLang="en" dirty="0"/>
              <a:t>：</a:t>
            </a:r>
            <a:r>
              <a:rPr lang="en" altLang="zh-CN" dirty="0"/>
              <a:t>32bits</a:t>
            </a:r>
            <a:r>
              <a:rPr lang="zh-CN" altLang="en" dirty="0"/>
              <a:t>，</a:t>
            </a:r>
            <a:r>
              <a:rPr lang="zh-CN" altLang="en-US" dirty="0"/>
              <a:t>表示这个包的确认号。首先意味着已经收到对方了多少字节数据，其次告诉对方接下来的包的</a:t>
            </a:r>
            <a:r>
              <a:rPr lang="en" altLang="zh-CN" dirty="0"/>
              <a:t>seq</a:t>
            </a:r>
            <a:r>
              <a:rPr lang="zh-CN" altLang="en-US" dirty="0"/>
              <a:t>要从</a:t>
            </a:r>
            <a:r>
              <a:rPr lang="en" altLang="zh-CN" dirty="0"/>
              <a:t>ack</a:t>
            </a:r>
            <a:r>
              <a:rPr lang="zh-CN" altLang="en-US" dirty="0"/>
              <a:t>确定的数值继续接力。</a:t>
            </a:r>
          </a:p>
        </p:txBody>
      </p:sp>
      <p:pic>
        <p:nvPicPr>
          <p:cNvPr id="6146" name="Picture 2">
            <a:extLst>
              <a:ext uri="{FF2B5EF4-FFF2-40B4-BE49-F238E27FC236}">
                <a16:creationId xmlns:a16="http://schemas.microsoft.com/office/drawing/2014/main" id="{916C638F-DB1C-03FE-6C6A-7E00311FC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92" y="4881155"/>
            <a:ext cx="8224664" cy="568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77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t> </a:t>
            </a:r>
            <a:r>
              <a:rPr lang="en" altLang="zh-CN" sz="3800" b="1" dirty="0">
                <a:latin typeface="Arial" panose="020B0604020202020204" pitchFamily="34" charset="0"/>
                <a:ea typeface="宋体" panose="02010600030101010101" pitchFamily="2" charset="-122"/>
              </a:rPr>
              <a:t>TCP RST</a:t>
            </a:r>
            <a:r>
              <a:rPr lang="zh-CN" altLang="en" sz="3800" b="1" dirty="0">
                <a:latin typeface="Arial" panose="020B0604020202020204" pitchFamily="34" charset="0"/>
                <a:ea typeface="宋体" panose="02010600030101010101" pitchFamily="2" charset="-122"/>
              </a:rPr>
              <a:t>阻断</a:t>
            </a:r>
            <a:r>
              <a:rPr lang="en-US" altLang="zh-CN" sz="3800" b="1" dirty="0">
                <a:latin typeface="Arial" panose="020B0604020202020204" pitchFamily="34" charset="0"/>
                <a:ea typeface="宋体" panose="02010600030101010101" pitchFamily="2" charset="-122"/>
              </a:rPr>
              <a:t>TCP </a:t>
            </a:r>
            <a:r>
              <a:rPr lang="zh-CN" altLang="en-US" sz="3800" b="1" dirty="0">
                <a:latin typeface="Arial" panose="020B0604020202020204" pitchFamily="34" charset="0"/>
                <a:ea typeface="宋体" panose="02010600030101010101" pitchFamily="2" charset="-122"/>
              </a:rPr>
              <a:t>连接</a:t>
            </a:r>
            <a:b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b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333315" y="1482583"/>
            <a:ext cx="8169882" cy="2620216"/>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a:extLst>
              <a:ext uri="{FF2B5EF4-FFF2-40B4-BE49-F238E27FC236}">
                <a16:creationId xmlns:a16="http://schemas.microsoft.com/office/drawing/2014/main" id="{C590B496-E3BC-4229-2725-B69D55EF8786}"/>
              </a:ext>
            </a:extLst>
          </p:cNvPr>
          <p:cNvSpPr txBox="1">
            <a:spLocks/>
          </p:cNvSpPr>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zh-CN" altLang="en-US" sz="2000" dirty="0">
                <a:solidFill>
                  <a:srgbClr val="C00000"/>
                </a:solidFill>
                <a:latin typeface="Times New Roman" panose="02020603050405020304" pitchFamily="18" charset="0"/>
                <a:cs typeface="Times New Roman" panose="02020603050405020304" pitchFamily="18" charset="0"/>
              </a:rPr>
              <a:t>一次网页浏览的</a:t>
            </a:r>
            <a:r>
              <a:rPr lang="en-US" altLang="zh-CN" sz="2000" dirty="0">
                <a:solidFill>
                  <a:srgbClr val="C00000"/>
                </a:solidFill>
                <a:latin typeface="Times New Roman" panose="02020603050405020304" pitchFamily="18" charset="0"/>
                <a:cs typeface="Times New Roman" panose="02020603050405020304" pitchFamily="18" charset="0"/>
              </a:rPr>
              <a:t>http</a:t>
            </a:r>
            <a:r>
              <a:rPr lang="zh-CN" altLang="en-US" sz="2000" dirty="0">
                <a:solidFill>
                  <a:srgbClr val="C00000"/>
                </a:solidFill>
                <a:latin typeface="Times New Roman" panose="02020603050405020304" pitchFamily="18" charset="0"/>
                <a:cs typeface="Times New Roman" panose="02020603050405020304" pitchFamily="18" charset="0"/>
              </a:rPr>
              <a:t>请求抓包</a:t>
            </a:r>
            <a:endParaRPr lang="en" altLang="zh-CN" sz="2000" dirty="0">
              <a:solidFill>
                <a:srgbClr val="C00000"/>
              </a:solidFill>
              <a:latin typeface="Times New Roman" panose="02020603050405020304" pitchFamily="18" charset="0"/>
              <a:cs typeface="Times New Roman" panose="02020603050405020304" pitchFamily="18" charset="0"/>
            </a:endParaRPr>
          </a:p>
        </p:txBody>
      </p:sp>
      <p:sp>
        <p:nvSpPr>
          <p:cNvPr id="8" name="灯片编号占位符 6">
            <a:extLst>
              <a:ext uri="{FF2B5EF4-FFF2-40B4-BE49-F238E27FC236}">
                <a16:creationId xmlns:a16="http://schemas.microsoft.com/office/drawing/2014/main" id="{085DDDB8-50FF-4C17-93D3-699A84F7A10B}"/>
              </a:ext>
            </a:extLst>
          </p:cNvPr>
          <p:cNvSpPr txBox="1">
            <a:spLocks/>
          </p:cNvSpPr>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pPr algn="r"/>
              <a:t>9</a:t>
            </a:fld>
            <a:endParaRPr lang="zh-CN" altLang="en-US" sz="1400"/>
          </a:p>
        </p:txBody>
      </p:sp>
      <p:sp>
        <p:nvSpPr>
          <p:cNvPr id="6" name="灯片编号占位符 4">
            <a:extLst>
              <a:ext uri="{FF2B5EF4-FFF2-40B4-BE49-F238E27FC236}">
                <a16:creationId xmlns:a16="http://schemas.microsoft.com/office/drawing/2014/main" id="{B071988D-9ECF-C4C4-3598-9ACC9D2FA7AA}"/>
              </a:ext>
            </a:extLst>
          </p:cNvPr>
          <p:cNvSpPr txBox="1">
            <a:spLocks/>
          </p:cNvSpPr>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pPr algn="r"/>
              <a:t>9</a:t>
            </a:fld>
            <a:endParaRPr lang="zh-CN" altLang="en-US" sz="1400"/>
          </a:p>
        </p:txBody>
      </p:sp>
      <p:pic>
        <p:nvPicPr>
          <p:cNvPr id="7170" name="Picture 2">
            <a:extLst>
              <a:ext uri="{FF2B5EF4-FFF2-40B4-BE49-F238E27FC236}">
                <a16:creationId xmlns:a16="http://schemas.microsoft.com/office/drawing/2014/main" id="{A319CC73-9583-7338-7CDE-7B192D26F4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2992"/>
          <a:stretch/>
        </p:blipFill>
        <p:spPr bwMode="auto">
          <a:xfrm>
            <a:off x="107504" y="1484784"/>
            <a:ext cx="8956331" cy="169793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EF09A97-7352-B24B-0F00-631A65315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03" y="3740925"/>
            <a:ext cx="8718149" cy="49947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2514AEE2-6A78-19E1-2718-472D9FB177EA}"/>
              </a:ext>
            </a:extLst>
          </p:cNvPr>
          <p:cNvSpPr txBox="1"/>
          <p:nvPr/>
        </p:nvSpPr>
        <p:spPr>
          <a:xfrm>
            <a:off x="160699" y="3306403"/>
            <a:ext cx="4572000" cy="341632"/>
          </a:xfrm>
          <a:prstGeom prst="rect">
            <a:avLst/>
          </a:prstGeom>
          <a:noFill/>
        </p:spPr>
        <p:txBody>
          <a:bodyPr wrap="square">
            <a:spAutoFit/>
          </a:bodyPr>
          <a:lstStyle/>
          <a:p>
            <a:pPr algn="l"/>
            <a:r>
              <a:rPr lang="zh-CN" altLang="en-US" sz="1800" dirty="0">
                <a:solidFill>
                  <a:schemeClr val="accent1">
                    <a:lumMod val="50000"/>
                  </a:schemeClr>
                </a:solidFill>
                <a:latin typeface="Times New Roman" panose="02020603050405020304" pitchFamily="18" charset="0"/>
                <a:cs typeface="Times New Roman" panose="02020603050405020304" pitchFamily="18" charset="0"/>
              </a:rPr>
              <a:t>三次握手</a:t>
            </a:r>
            <a:endParaRPr lang="en" altLang="zh-C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66D308A4-61E0-2EB3-0446-7E501D51056F}"/>
              </a:ext>
            </a:extLst>
          </p:cNvPr>
          <p:cNvSpPr txBox="1"/>
          <p:nvPr/>
        </p:nvSpPr>
        <p:spPr>
          <a:xfrm>
            <a:off x="79811" y="4374339"/>
            <a:ext cx="4572000" cy="313932"/>
          </a:xfrm>
          <a:prstGeom prst="rect">
            <a:avLst/>
          </a:prstGeom>
          <a:noFill/>
        </p:spPr>
        <p:txBody>
          <a:bodyPr wrap="square">
            <a:spAutoFit/>
          </a:bodyPr>
          <a:lstStyle/>
          <a:p>
            <a:pPr algn="l"/>
            <a:r>
              <a:rPr lang="zh-CN" altLang="en-US" sz="1600" b="0" i="0" u="none" strike="noStrike" dirty="0">
                <a:solidFill>
                  <a:srgbClr val="121212"/>
                </a:solidFill>
                <a:effectLst/>
                <a:latin typeface="-apple-system"/>
              </a:rPr>
              <a:t>（客户端）</a:t>
            </a:r>
            <a:r>
              <a:rPr lang="en-US" altLang="zh-CN" sz="1600" dirty="0"/>
              <a:t>1</a:t>
            </a:r>
            <a:r>
              <a:rPr lang="zh-CN" altLang="en-US" sz="1600" b="0" i="0" u="none" strike="noStrike" dirty="0">
                <a:solidFill>
                  <a:srgbClr val="121212"/>
                </a:solidFill>
                <a:effectLst/>
                <a:latin typeface="-apple-system"/>
              </a:rPr>
              <a:t>号包：我能和你建立连接吗？</a:t>
            </a:r>
            <a:endParaRPr lang="en" altLang="zh-CN" sz="1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9FFAFBF-429D-9F39-6AB9-92D912497E04}"/>
              </a:ext>
            </a:extLst>
          </p:cNvPr>
          <p:cNvSpPr txBox="1"/>
          <p:nvPr/>
        </p:nvSpPr>
        <p:spPr>
          <a:xfrm>
            <a:off x="79811" y="5789462"/>
            <a:ext cx="4572000" cy="341632"/>
          </a:xfrm>
          <a:prstGeom prst="rect">
            <a:avLst/>
          </a:prstGeom>
          <a:noFill/>
        </p:spPr>
        <p:txBody>
          <a:bodyPr wrap="square">
            <a:spAutoFit/>
          </a:bodyPr>
          <a:lstStyle/>
          <a:p>
            <a:r>
              <a:rPr lang="zh-CN" altLang="en-US" b="0" i="0" u="none" strike="noStrike" dirty="0">
                <a:solidFill>
                  <a:srgbClr val="121212"/>
                </a:solidFill>
                <a:effectLst/>
                <a:latin typeface="-apple-system"/>
              </a:rPr>
              <a:t>（客户端）</a:t>
            </a:r>
            <a:r>
              <a:rPr lang="en-US" altLang="zh-CN" dirty="0"/>
              <a:t>3</a:t>
            </a:r>
            <a:r>
              <a:rPr lang="zh-CN" altLang="en-US" b="0" i="0" u="none" strike="noStrike" dirty="0">
                <a:solidFill>
                  <a:srgbClr val="121212"/>
                </a:solidFill>
                <a:effectLst/>
                <a:latin typeface="-apple-system"/>
              </a:rPr>
              <a:t>号包：好的，那我们就连接吧。</a:t>
            </a:r>
            <a:endParaRPr lang="zh-CN" altLang="en-US" dirty="0"/>
          </a:p>
        </p:txBody>
      </p:sp>
      <p:sp>
        <p:nvSpPr>
          <p:cNvPr id="14" name="文本框 13">
            <a:extLst>
              <a:ext uri="{FF2B5EF4-FFF2-40B4-BE49-F238E27FC236}">
                <a16:creationId xmlns:a16="http://schemas.microsoft.com/office/drawing/2014/main" id="{1FB2E84E-D0D3-71CD-6B89-124596BA3698}"/>
              </a:ext>
            </a:extLst>
          </p:cNvPr>
          <p:cNvSpPr txBox="1"/>
          <p:nvPr/>
        </p:nvSpPr>
        <p:spPr>
          <a:xfrm>
            <a:off x="33989" y="5081900"/>
            <a:ext cx="4572000" cy="341632"/>
          </a:xfrm>
          <a:prstGeom prst="rect">
            <a:avLst/>
          </a:prstGeom>
          <a:noFill/>
        </p:spPr>
        <p:txBody>
          <a:bodyPr wrap="square">
            <a:spAutoFit/>
          </a:bodyPr>
          <a:lstStyle/>
          <a:p>
            <a:r>
              <a:rPr lang="zh-CN" altLang="en-US" b="0" i="0" u="none" strike="noStrike" dirty="0">
                <a:solidFill>
                  <a:srgbClr val="121212"/>
                </a:solidFill>
                <a:effectLst/>
                <a:latin typeface="-apple-system"/>
              </a:rPr>
              <a:t>（服务端）</a:t>
            </a:r>
            <a:r>
              <a:rPr lang="en-US" altLang="zh-CN" dirty="0"/>
              <a:t>2</a:t>
            </a:r>
            <a:r>
              <a:rPr lang="zh-CN" altLang="en-US" b="0" i="0" u="none" strike="noStrike" dirty="0">
                <a:solidFill>
                  <a:srgbClr val="121212"/>
                </a:solidFill>
                <a:effectLst/>
                <a:latin typeface="-apple-system"/>
              </a:rPr>
              <a:t>号包：我收到了，能进行连接。</a:t>
            </a:r>
            <a:endParaRPr lang="zh-CN" altLang="en-US" dirty="0"/>
          </a:p>
        </p:txBody>
      </p:sp>
      <p:sp>
        <p:nvSpPr>
          <p:cNvPr id="15" name="标题 1">
            <a:extLst>
              <a:ext uri="{FF2B5EF4-FFF2-40B4-BE49-F238E27FC236}">
                <a16:creationId xmlns:a16="http://schemas.microsoft.com/office/drawing/2014/main" id="{F99A4D10-A6D0-756D-46C4-6A062494D6A2}"/>
              </a:ext>
            </a:extLst>
          </p:cNvPr>
          <p:cNvSpPr txBox="1">
            <a:spLocks/>
          </p:cNvSpPr>
          <p:nvPr/>
        </p:nvSpPr>
        <p:spPr>
          <a:xfrm>
            <a:off x="4139952" y="413606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en-US" altLang="zh-CN" sz="2000" dirty="0">
                <a:solidFill>
                  <a:srgbClr val="C00000"/>
                </a:solidFill>
                <a:latin typeface="Times New Roman" panose="02020603050405020304" pitchFamily="18" charset="0"/>
                <a:cs typeface="Times New Roman" panose="02020603050405020304" pitchFamily="18" charset="0"/>
              </a:rPr>
              <a:t>seq=0</a:t>
            </a:r>
            <a:r>
              <a:rPr lang="zh-CN" altLang="en-US" sz="2000" dirty="0">
                <a:solidFill>
                  <a:srgbClr val="C00000"/>
                </a:solidFill>
                <a:latin typeface="Times New Roman" panose="02020603050405020304" pitchFamily="18" charset="0"/>
                <a:cs typeface="Times New Roman" panose="02020603050405020304" pitchFamily="18" charset="0"/>
              </a:rPr>
              <a:t>      没有</a:t>
            </a:r>
            <a:r>
              <a:rPr lang="en-US" altLang="zh-CN" sz="2000" dirty="0">
                <a:solidFill>
                  <a:srgbClr val="C00000"/>
                </a:solidFill>
                <a:latin typeface="Times New Roman" panose="02020603050405020304" pitchFamily="18" charset="0"/>
                <a:cs typeface="Times New Roman" panose="02020603050405020304" pitchFamily="18" charset="0"/>
              </a:rPr>
              <a:t>ack</a:t>
            </a:r>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dirty="0" err="1">
                <a:solidFill>
                  <a:srgbClr val="C00000"/>
                </a:solidFill>
                <a:latin typeface="Times New Roman" panose="02020603050405020304" pitchFamily="18" charset="0"/>
                <a:cs typeface="Times New Roman" panose="02020603050405020304" pitchFamily="18" charset="0"/>
              </a:rPr>
              <a:t>len</a:t>
            </a:r>
            <a:r>
              <a:rPr lang="en-US" altLang="zh-CN" sz="2000" dirty="0">
                <a:solidFill>
                  <a:srgbClr val="C00000"/>
                </a:solidFill>
                <a:latin typeface="Times New Roman" panose="02020603050405020304" pitchFamily="18" charset="0"/>
                <a:cs typeface="Times New Roman" panose="02020603050405020304" pitchFamily="18" charset="0"/>
              </a:rPr>
              <a:t>=0</a:t>
            </a:r>
            <a:endParaRPr lang="en" altLang="zh-CN" sz="2000" dirty="0">
              <a:solidFill>
                <a:srgbClr val="C00000"/>
              </a:solidFill>
              <a:latin typeface="Times New Roman" panose="02020603050405020304" pitchFamily="18" charset="0"/>
              <a:cs typeface="Times New Roman" panose="02020603050405020304" pitchFamily="18" charset="0"/>
            </a:endParaRPr>
          </a:p>
        </p:txBody>
      </p:sp>
      <p:sp>
        <p:nvSpPr>
          <p:cNvPr id="16" name="标题 1">
            <a:extLst>
              <a:ext uri="{FF2B5EF4-FFF2-40B4-BE49-F238E27FC236}">
                <a16:creationId xmlns:a16="http://schemas.microsoft.com/office/drawing/2014/main" id="{83069324-8540-36B2-BE3C-5F6F71AED3B2}"/>
              </a:ext>
            </a:extLst>
          </p:cNvPr>
          <p:cNvSpPr txBox="1">
            <a:spLocks/>
          </p:cNvSpPr>
          <p:nvPr/>
        </p:nvSpPr>
        <p:spPr>
          <a:xfrm>
            <a:off x="4674690" y="4842068"/>
            <a:ext cx="4289798"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en-US" altLang="zh-CN" sz="2000" dirty="0">
                <a:solidFill>
                  <a:srgbClr val="C00000"/>
                </a:solidFill>
                <a:latin typeface="Times New Roman" panose="02020603050405020304" pitchFamily="18" charset="0"/>
                <a:cs typeface="Times New Roman" panose="02020603050405020304" pitchFamily="18" charset="0"/>
              </a:rPr>
              <a:t>seq=0</a:t>
            </a:r>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dirty="0">
                <a:solidFill>
                  <a:srgbClr val="C00000"/>
                </a:solidFill>
                <a:latin typeface="Times New Roman" panose="02020603050405020304" pitchFamily="18" charset="0"/>
                <a:cs typeface="Times New Roman" panose="02020603050405020304" pitchFamily="18" charset="0"/>
              </a:rPr>
              <a:t>ack=1</a:t>
            </a:r>
            <a:r>
              <a:rPr lang="zh-CN" altLang="en-US" sz="2000" dirty="0">
                <a:solidFill>
                  <a:srgbClr val="C00000"/>
                </a:solidFill>
                <a:latin typeface="Times New Roman" panose="02020603050405020304" pitchFamily="18" charset="0"/>
                <a:cs typeface="Times New Roman" panose="02020603050405020304" pitchFamily="18" charset="0"/>
              </a:rPr>
              <a:t>（收到了</a:t>
            </a:r>
            <a:r>
              <a:rPr lang="en-US" altLang="zh-CN" sz="2000" dirty="0">
                <a:solidFill>
                  <a:srgbClr val="C00000"/>
                </a:solidFill>
                <a:latin typeface="Times New Roman" panose="02020603050405020304" pitchFamily="18" charset="0"/>
                <a:cs typeface="Times New Roman" panose="02020603050405020304" pitchFamily="18" charset="0"/>
              </a:rPr>
              <a:t>seq=0</a:t>
            </a:r>
            <a:r>
              <a:rPr lang="zh-CN" altLang="en-US" sz="2000" dirty="0">
                <a:solidFill>
                  <a:srgbClr val="C00000"/>
                </a:solidFill>
                <a:latin typeface="Times New Roman" panose="02020603050405020304" pitchFamily="18" charset="0"/>
                <a:cs typeface="Times New Roman" panose="02020603050405020304" pitchFamily="18" charset="0"/>
              </a:rPr>
              <a:t>，下一个</a:t>
            </a:r>
            <a:r>
              <a:rPr lang="en-US" altLang="zh-CN" sz="2000" dirty="0">
                <a:solidFill>
                  <a:srgbClr val="C00000"/>
                </a:solidFill>
                <a:latin typeface="Times New Roman" panose="02020603050405020304" pitchFamily="18" charset="0"/>
                <a:cs typeface="Times New Roman" panose="02020603050405020304" pitchFamily="18" charset="0"/>
              </a:rPr>
              <a:t>seq=1</a:t>
            </a:r>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dirty="0" err="1">
                <a:solidFill>
                  <a:srgbClr val="C00000"/>
                </a:solidFill>
                <a:latin typeface="Times New Roman" panose="02020603050405020304" pitchFamily="18" charset="0"/>
                <a:cs typeface="Times New Roman" panose="02020603050405020304" pitchFamily="18" charset="0"/>
              </a:rPr>
              <a:t>len</a:t>
            </a:r>
            <a:r>
              <a:rPr lang="en-US" altLang="zh-CN" sz="2000" dirty="0">
                <a:solidFill>
                  <a:srgbClr val="C00000"/>
                </a:solidFill>
                <a:latin typeface="Times New Roman" panose="02020603050405020304" pitchFamily="18" charset="0"/>
                <a:cs typeface="Times New Roman" panose="02020603050405020304" pitchFamily="18" charset="0"/>
              </a:rPr>
              <a:t>=0</a:t>
            </a:r>
            <a:endParaRPr lang="en" altLang="zh-CN" sz="2000" dirty="0">
              <a:solidFill>
                <a:srgbClr val="C00000"/>
              </a:solidFill>
              <a:latin typeface="Times New Roman" panose="02020603050405020304" pitchFamily="18" charset="0"/>
              <a:cs typeface="Times New Roman" panose="02020603050405020304" pitchFamily="18" charset="0"/>
            </a:endParaRPr>
          </a:p>
        </p:txBody>
      </p:sp>
      <p:sp>
        <p:nvSpPr>
          <p:cNvPr id="17" name="标题 1">
            <a:extLst>
              <a:ext uri="{FF2B5EF4-FFF2-40B4-BE49-F238E27FC236}">
                <a16:creationId xmlns:a16="http://schemas.microsoft.com/office/drawing/2014/main" id="{230811C0-730D-D095-E83F-303358B5162A}"/>
              </a:ext>
            </a:extLst>
          </p:cNvPr>
          <p:cNvSpPr txBox="1">
            <a:spLocks/>
          </p:cNvSpPr>
          <p:nvPr/>
        </p:nvSpPr>
        <p:spPr>
          <a:xfrm>
            <a:off x="4651811" y="5582053"/>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en-US" altLang="zh-CN" sz="2000" dirty="0">
                <a:solidFill>
                  <a:srgbClr val="C00000"/>
                </a:solidFill>
                <a:latin typeface="Times New Roman" panose="02020603050405020304" pitchFamily="18" charset="0"/>
                <a:cs typeface="Times New Roman" panose="02020603050405020304" pitchFamily="18" charset="0"/>
              </a:rPr>
              <a:t>seq=1</a:t>
            </a:r>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dirty="0">
                <a:solidFill>
                  <a:srgbClr val="C00000"/>
                </a:solidFill>
                <a:latin typeface="Times New Roman" panose="02020603050405020304" pitchFamily="18" charset="0"/>
                <a:cs typeface="Times New Roman" panose="02020603050405020304" pitchFamily="18" charset="0"/>
              </a:rPr>
              <a:t>ack=1</a:t>
            </a:r>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dirty="0" err="1">
                <a:solidFill>
                  <a:srgbClr val="C00000"/>
                </a:solidFill>
                <a:latin typeface="Times New Roman" panose="02020603050405020304" pitchFamily="18" charset="0"/>
                <a:cs typeface="Times New Roman" panose="02020603050405020304" pitchFamily="18" charset="0"/>
              </a:rPr>
              <a:t>len</a:t>
            </a:r>
            <a:r>
              <a:rPr lang="en-US" altLang="zh-CN" sz="2000" dirty="0">
                <a:solidFill>
                  <a:srgbClr val="C00000"/>
                </a:solidFill>
                <a:latin typeface="Times New Roman" panose="02020603050405020304" pitchFamily="18" charset="0"/>
                <a:cs typeface="Times New Roman" panose="02020603050405020304" pitchFamily="18" charset="0"/>
              </a:rPr>
              <a:t>=0</a:t>
            </a:r>
            <a:endParaRPr lang="en" altLang="zh-CN" sz="20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31882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2I3M2I3YWM2NDZkYWZkNjlhMTEyNmEyYjE5OWQwN2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Radial</Template>
  <TotalTime>7574</TotalTime>
  <Words>6401</Words>
  <Application>Microsoft Office PowerPoint</Application>
  <PresentationFormat>全屏显示(4:3)</PresentationFormat>
  <Paragraphs>402</Paragraphs>
  <Slides>60</Slides>
  <Notes>6</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60</vt:i4>
      </vt:variant>
    </vt:vector>
  </HeadingPairs>
  <TitlesOfParts>
    <vt:vector size="77" baseType="lpstr">
      <vt:lpstr>-apple-system</vt:lpstr>
      <vt:lpstr>Arial Unicode MS</vt:lpstr>
      <vt:lpstr>Baoli SC</vt:lpstr>
      <vt:lpstr>Helvetica Neue</vt:lpstr>
      <vt:lpstr>PingFang SC</vt:lpstr>
      <vt:lpstr>隶书</vt:lpstr>
      <vt:lpstr>宋体</vt:lpstr>
      <vt:lpstr>微软雅黑</vt:lpstr>
      <vt:lpstr>Arial</vt:lpstr>
      <vt:lpstr>Arial Black</vt:lpstr>
      <vt:lpstr>Calibri</vt:lpstr>
      <vt:lpstr>Franklin Gothic Medium</vt:lpstr>
      <vt:lpstr>Lato</vt:lpstr>
      <vt:lpstr>Source Code Pro</vt:lpstr>
      <vt:lpstr>Times New Roman</vt:lpstr>
      <vt:lpstr>Wingdings</vt:lpstr>
      <vt:lpstr>Office 主题</vt:lpstr>
      <vt:lpstr>PowerPoint 演示文稿</vt:lpstr>
      <vt:lpstr>上节内容回顾总结</vt:lpstr>
      <vt:lpstr>复习 – Libpcap程序编写</vt:lpstr>
      <vt:lpstr>复习 – Libpcap程序编写</vt:lpstr>
      <vt:lpstr>复习 – libpcap为什么用回调函数</vt:lpstr>
      <vt:lpstr>复习 – libpcap为什么用回调函数</vt:lpstr>
      <vt:lpstr>复习 –  TCP RST阻断TCP 连接 </vt:lpstr>
      <vt:lpstr>复习 –  TCP RST阻断TCP 连接 </vt:lpstr>
      <vt:lpstr>复习 –  TCP RST阻断TCP 连接 </vt:lpstr>
      <vt:lpstr>复习 –  TCP RST阻断TCP 连接 </vt:lpstr>
      <vt:lpstr>复习 –  TCP RST阻断TCP 连接 </vt:lpstr>
      <vt:lpstr>复习 –  TCP RST阻断TCP 连接 </vt:lpstr>
      <vt:lpstr>PowerPoint 演示文稿</vt:lpstr>
      <vt:lpstr>Libpcap抓包性能分析</vt:lpstr>
      <vt:lpstr>Libpcap抓包性能分析</vt:lpstr>
      <vt:lpstr>PowerPoint 演示文稿</vt:lpstr>
      <vt:lpstr>PowerPoint 演示文稿</vt:lpstr>
      <vt:lpstr>网络协议栈</vt:lpstr>
      <vt:lpstr>Linux 传统优化技术 - NAPI技术</vt:lpstr>
      <vt:lpstr> NAPI工作机制</vt:lpstr>
      <vt:lpstr>DMA 方式</vt:lpstr>
      <vt:lpstr>无锁环形队列</vt:lpstr>
      <vt:lpstr>linux 内核网络数据包接收流程 </vt:lpstr>
      <vt:lpstr>通过mmap实现的零拷贝I/O</vt:lpstr>
      <vt:lpstr>用户、内核、系统、驱动交互图</vt:lpstr>
      <vt:lpstr>mmap 方式实现零拷贝</vt:lpstr>
      <vt:lpstr>传统的报文分组捕获模型</vt:lpstr>
      <vt:lpstr>PowerPoint 演示文稿</vt:lpstr>
      <vt:lpstr>ebpf</vt:lpstr>
      <vt:lpstr>谁在用ebpf</vt:lpstr>
      <vt:lpstr>ebpf/xdp</vt:lpstr>
      <vt:lpstr>DPDK高性能包处理</vt:lpstr>
      <vt:lpstr>PowerPoint 演示文稿</vt:lpstr>
      <vt:lpstr>DPDK 关键技术</vt:lpstr>
      <vt:lpstr>DPDK 关键技术</vt:lpstr>
      <vt:lpstr>DPDK 关键技术</vt:lpstr>
      <vt:lpstr>DPDK 关键技术</vt:lpstr>
      <vt:lpstr>多核的支持</vt:lpstr>
      <vt:lpstr>DPDK 关键技术</vt:lpstr>
      <vt:lpstr>DPDK 关键技术</vt:lpstr>
      <vt:lpstr>DPDK 关键技术</vt:lpstr>
      <vt:lpstr>DPDK的核心技术</vt:lpstr>
      <vt:lpstr>DPDK的核心技术</vt:lpstr>
      <vt:lpstr>DPDK的核心技术</vt:lpstr>
      <vt:lpstr>xdp和dpdk的区别</vt:lpstr>
      <vt:lpstr>xdp和dpdk的区别</vt:lpstr>
      <vt:lpstr>DPDK的使用</vt:lpstr>
      <vt:lpstr>DPDK环境搭建过程</vt:lpstr>
      <vt:lpstr>DPDK环境搭建过程</vt:lpstr>
      <vt:lpstr>DPDK环境搭建过程</vt:lpstr>
      <vt:lpstr>DPDK环境搭建过程</vt:lpstr>
      <vt:lpstr>DPDK环境搭建过程</vt:lpstr>
      <vt:lpstr>DPDK环境搭建过程</vt:lpstr>
      <vt:lpstr>DPDK环境搭建过程</vt:lpstr>
      <vt:lpstr>DPDK环境搭建过程</vt:lpstr>
      <vt:lpstr>DPDK环境搭建过程</vt:lpstr>
      <vt:lpstr>DPDK环境搭建过程</vt:lpstr>
      <vt:lpstr>DPDK环境搭建过程</vt:lpstr>
      <vt:lpstr>DPDK环境搭建过程</vt:lpstr>
      <vt:lpstr>DPDK环境搭建过程</vt:lpstr>
    </vt:vector>
  </TitlesOfParts>
  <Company>hit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张冬艳</dc:creator>
  <cp:lastModifiedBy>369 Zephyr</cp:lastModifiedBy>
  <cp:revision>283</cp:revision>
  <dcterms:created xsi:type="dcterms:W3CDTF">2004-08-18T02:07:00Z</dcterms:created>
  <dcterms:modified xsi:type="dcterms:W3CDTF">2024-10-30T05:40:53Z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2052-11.1.0.12980</vt:lpwstr>
  </property>
  <property fmtid="{D5CDD505-2E9C-101B-9397-08002B2CF9AE}" pid="3" name="ICV">
    <vt:lpwstr>D6BAC68FE2EF431386D5D71644000DE7</vt:lpwstr>
  </property>
</Properties>
</file>